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8" r:id="rId2"/>
    <p:sldId id="261" r:id="rId3"/>
  </p:sldIdLst>
  <p:sldSz cx="6858000" cy="9144000" type="letter"/>
  <p:notesSz cx="6797675" cy="9926638"/>
  <p:embeddedFontLst>
    <p:embeddedFont>
      <p:font typeface="Arial Rounded MT Bold" panose="020F0704030504030204" pitchFamily="34" charset="0"/>
      <p:regular r:id="rId5"/>
    </p:embeddedFont>
    <p:embeddedFont>
      <p:font typeface="Calibri Light" panose="020F0302020204030204" pitchFamily="34" charset="0"/>
      <p:regular r:id="rId6"/>
      <p:italic r:id="rId7"/>
    </p:embeddedFont>
    <p:embeddedFont>
      <p:font typeface="Amatic SC" panose="020B0604020202020204" charset="0"/>
      <p:regular r:id="rId8"/>
      <p:bold r:id="rId9"/>
    </p:embeddedFont>
    <p:embeddedFont>
      <p:font typeface="Pompiere " panose="020B0604020202020204" charset="0"/>
      <p:regular r:id="rId10"/>
    </p:embeddedFont>
    <p:embeddedFont>
      <p:font typeface="Open Sans Light" panose="020B0604020202020204" charset="0"/>
      <p:regular r:id="rId11"/>
      <p:italic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CE5"/>
    <a:srgbClr val="4BCD9B"/>
    <a:srgbClr val="61B796"/>
    <a:srgbClr val="DEC786"/>
    <a:srgbClr val="D4A97E"/>
    <a:srgbClr val="FFCC00"/>
    <a:srgbClr val="66FF33"/>
    <a:srgbClr val="99FF33"/>
    <a:srgbClr val="FF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showGuides="1">
      <p:cViewPr varScale="1">
        <p:scale>
          <a:sx n="87" d="100"/>
          <a:sy n="87" d="100"/>
        </p:scale>
        <p:origin x="2868" y="12"/>
      </p:cViewPr>
      <p:guideLst>
        <p:guide orient="horz" pos="2880"/>
        <p:guide pos="2160"/>
      </p:guideLst>
    </p:cSldViewPr>
  </p:slideViewPr>
  <p:notesTextViewPr>
    <p:cViewPr>
      <p:scale>
        <a:sx n="1" d="1"/>
        <a:sy n="1" d="1"/>
      </p:scale>
      <p:origin x="0" y="0"/>
    </p:cViewPr>
  </p:notesTextViewPr>
  <p:notesViewPr>
    <p:cSldViewPr snapToGrid="0" showGuides="1">
      <p:cViewPr varScale="1">
        <p:scale>
          <a:sx n="53" d="100"/>
          <a:sy n="53" d="100"/>
        </p:scale>
        <p:origin x="254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theme" Target="theme/theme1.xml"/><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5"/>
          </a:xfrm>
          <a:prstGeom prst="rect">
            <a:avLst/>
          </a:prstGeom>
        </p:spPr>
        <p:txBody>
          <a:bodyPr vert="horz" lIns="93177" tIns="46589" rIns="93177" bIns="46589" rtlCol="0"/>
          <a:lstStyle>
            <a:lvl1pPr algn="r">
              <a:defRPr sz="1200"/>
            </a:lvl1pPr>
          </a:lstStyle>
          <a:p>
            <a:fld id="{D953BA06-4A16-40E9-8730-D2CE8F64176C}" type="datetimeFigureOut">
              <a:rPr lang="en-US" smtClean="0"/>
              <a:t>2/10/2020</a:t>
            </a:fld>
            <a:endParaRPr lang="en-US"/>
          </a:p>
        </p:txBody>
      </p:sp>
      <p:sp>
        <p:nvSpPr>
          <p:cNvPr id="4" name="Footer Placeholder 3"/>
          <p:cNvSpPr>
            <a:spLocks noGrp="1"/>
          </p:cNvSpPr>
          <p:nvPr>
            <p:ph type="ftr" sz="quarter" idx="2"/>
          </p:nvPr>
        </p:nvSpPr>
        <p:spPr>
          <a:xfrm>
            <a:off x="0" y="9428584"/>
            <a:ext cx="2945659" cy="49805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4"/>
          </a:xfrm>
          <a:prstGeom prst="rect">
            <a:avLst/>
          </a:prstGeom>
        </p:spPr>
        <p:txBody>
          <a:bodyPr vert="horz" lIns="93177" tIns="46589" rIns="93177" bIns="46589" rtlCol="0" anchor="b"/>
          <a:lstStyle>
            <a:lvl1pPr algn="r">
              <a:defRPr sz="1200"/>
            </a:lvl1pPr>
          </a:lstStyle>
          <a:p>
            <a:fld id="{B3D7DE91-8CF2-4510-8BF7-D237584AF257}" type="slidenum">
              <a:rPr lang="en-US" smtClean="0"/>
              <a:t>‹#›</a:t>
            </a:fld>
            <a:endParaRPr lang="en-US"/>
          </a:p>
        </p:txBody>
      </p:sp>
    </p:spTree>
    <p:extLst>
      <p:ext uri="{BB962C8B-B14F-4D97-AF65-F5344CB8AC3E}">
        <p14:creationId xmlns:p14="http://schemas.microsoft.com/office/powerpoint/2010/main" val="14798201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90587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71089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12472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8F3B6F-EE77-45F3-8ADC-61D5DF62CC9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1112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F3B6F-EE77-45F3-8ADC-61D5DF62CC9C}"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2386625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8F3B6F-EE77-45F3-8ADC-61D5DF62CC9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54059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8F3B6F-EE77-45F3-8ADC-61D5DF62CC9C}"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6644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8F3B6F-EE77-45F3-8ADC-61D5DF62CC9C}"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92546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F3B6F-EE77-45F3-8ADC-61D5DF62CC9C}"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2865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188163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F3B6F-EE77-45F3-8ADC-61D5DF62CC9C}"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40D97-33F6-4971-95A1-2EC61B1102BF}" type="slidenum">
              <a:rPr lang="en-US" smtClean="0"/>
              <a:t>‹#›</a:t>
            </a:fld>
            <a:endParaRPr lang="en-US"/>
          </a:p>
        </p:txBody>
      </p:sp>
    </p:spTree>
    <p:extLst>
      <p:ext uri="{BB962C8B-B14F-4D97-AF65-F5344CB8AC3E}">
        <p14:creationId xmlns:p14="http://schemas.microsoft.com/office/powerpoint/2010/main" val="497011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68F3B6F-EE77-45F3-8ADC-61D5DF62CC9C}" type="datetimeFigureOut">
              <a:rPr lang="en-US" smtClean="0"/>
              <a:t>2/10/2020</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5D40D97-33F6-4971-95A1-2EC61B1102BF}" type="slidenum">
              <a:rPr lang="en-US" smtClean="0"/>
              <a:t>‹#›</a:t>
            </a:fld>
            <a:endParaRPr lang="en-US"/>
          </a:p>
        </p:txBody>
      </p:sp>
    </p:spTree>
    <p:extLst>
      <p:ext uri="{BB962C8B-B14F-4D97-AF65-F5344CB8AC3E}">
        <p14:creationId xmlns:p14="http://schemas.microsoft.com/office/powerpoint/2010/main" val="13571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858000" cy="1645923"/>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t>
            </a:r>
            <a:endParaRPr lang="en-US" dirty="0"/>
          </a:p>
        </p:txBody>
      </p:sp>
      <p:sp>
        <p:nvSpPr>
          <p:cNvPr id="3" name="Rectangle 2"/>
          <p:cNvSpPr/>
          <p:nvPr/>
        </p:nvSpPr>
        <p:spPr>
          <a:xfrm>
            <a:off x="-1" y="1645924"/>
            <a:ext cx="2379008" cy="74980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365234" y="5916210"/>
            <a:ext cx="4516768" cy="3227790"/>
          </a:xfrm>
          <a:prstGeom prst="rect">
            <a:avLst/>
          </a:prstGeom>
          <a:solidFill>
            <a:srgbClr val="61B7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40490" y="1598583"/>
            <a:ext cx="148474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Pompiere " panose="02000000000000000000" pitchFamily="2" charset="0"/>
              </a:rPr>
              <a:t>February 10</a:t>
            </a:r>
            <a:r>
              <a:rPr lang="en-US" sz="2800" b="1" baseline="30000" dirty="0" smtClean="0">
                <a:effectLst>
                  <a:outerShdw blurRad="38100" dist="38100" dir="2700000" algn="tl">
                    <a:srgbClr val="000000">
                      <a:alpha val="43137"/>
                    </a:srgbClr>
                  </a:outerShdw>
                </a:effectLst>
                <a:latin typeface="Pompiere " panose="02000000000000000000" pitchFamily="2" charset="0"/>
              </a:rPr>
              <a:t>th</a:t>
            </a:r>
            <a:r>
              <a:rPr lang="en-US" sz="2800" b="1" dirty="0" smtClean="0">
                <a:effectLst>
                  <a:outerShdw blurRad="38100" dist="38100" dir="2700000" algn="tl">
                    <a:srgbClr val="000000">
                      <a:alpha val="43137"/>
                    </a:srgbClr>
                  </a:outerShdw>
                </a:effectLst>
                <a:latin typeface="Pompiere " panose="02000000000000000000" pitchFamily="2" charset="0"/>
              </a:rPr>
              <a:t> 2020 </a:t>
            </a:r>
            <a:endParaRPr lang="en-US" sz="2800" b="1" dirty="0">
              <a:effectLst>
                <a:outerShdw blurRad="38100" dist="38100" dir="2700000" algn="tl">
                  <a:srgbClr val="000000">
                    <a:alpha val="43137"/>
                  </a:srgbClr>
                </a:outerShdw>
              </a:effectLst>
              <a:latin typeface="Pompiere " panose="02000000000000000000" pitchFamily="2" charset="0"/>
            </a:endParaRPr>
          </a:p>
        </p:txBody>
      </p:sp>
      <p:sp>
        <p:nvSpPr>
          <p:cNvPr id="13" name="TextBox 12"/>
          <p:cNvSpPr txBox="1"/>
          <p:nvPr/>
        </p:nvSpPr>
        <p:spPr>
          <a:xfrm>
            <a:off x="2562008" y="1603523"/>
            <a:ext cx="2358296" cy="4401205"/>
          </a:xfrm>
          <a:prstGeom prst="rect">
            <a:avLst/>
          </a:prstGeom>
          <a:noFill/>
        </p:spPr>
        <p:txBody>
          <a:bodyPr wrap="square" rtlCol="0">
            <a:spAutoFit/>
          </a:bodyPr>
          <a:lstStyle/>
          <a:p>
            <a:pPr>
              <a:lnSpc>
                <a:spcPts val="1600"/>
              </a:lnSpc>
            </a:pPr>
            <a:endParaRPr lang="en-US" sz="1400" u="sng" dirty="0" smtClean="0">
              <a:latin typeface="Arial Rounded MT Bold" panose="020F0704030504030204" pitchFamily="34" charset="0"/>
              <a:ea typeface="Open Sans Light" panose="020B0306030504020204" pitchFamily="34" charset="0"/>
              <a:cs typeface="Open Sans Light" panose="020B0306030504020204" pitchFamily="34" charset="0"/>
            </a:endParaRPr>
          </a:p>
          <a:p>
            <a:pPr>
              <a:lnSpc>
                <a:spcPts val="1600"/>
              </a:lnSpc>
            </a:pPr>
            <a:r>
              <a:rPr lang="en-US" sz="1400" u="sng" dirty="0" smtClean="0">
                <a:latin typeface="Arial Rounded MT Bold" panose="020F0704030504030204" pitchFamily="34" charset="0"/>
                <a:ea typeface="Open Sans Light" panose="020B0306030504020204" pitchFamily="34" charset="0"/>
                <a:cs typeface="Open Sans Light" panose="020B0306030504020204" pitchFamily="34" charset="0"/>
              </a:rPr>
              <a:t>Principal’s News</a:t>
            </a:r>
          </a:p>
          <a:p>
            <a:pPr>
              <a:lnSpc>
                <a:spcPts val="1600"/>
              </a:lnSpc>
            </a:pPr>
            <a:r>
              <a:rPr lang="en-US" sz="1400" dirty="0" smtClean="0">
                <a:latin typeface="Arial Rounded MT Bold" panose="020F0704030504030204" pitchFamily="34" charset="0"/>
                <a:ea typeface="Open Sans Light" panose="020B0306030504020204" pitchFamily="34" charset="0"/>
                <a:cs typeface="Open Sans Light" panose="020B0306030504020204" pitchFamily="34" charset="0"/>
              </a:rPr>
              <a:t>We look forward to a great week ahead. Students are settling in well with great learning happening across the school.</a:t>
            </a:r>
          </a:p>
          <a:p>
            <a:pPr>
              <a:lnSpc>
                <a:spcPts val="1600"/>
              </a:lnSpc>
            </a:pPr>
            <a:r>
              <a:rPr lang="en-US" sz="1400" dirty="0" smtClean="0">
                <a:latin typeface="Arial Rounded MT Bold" panose="020F0704030504030204" pitchFamily="34" charset="0"/>
                <a:ea typeface="Open Sans Light" panose="020B0306030504020204" pitchFamily="34" charset="0"/>
                <a:cs typeface="Open Sans Light" panose="020B0306030504020204" pitchFamily="34" charset="0"/>
              </a:rPr>
              <a:t>Students are reminded to be in full summer school uniform wearing their school hat each day. No nail polish is to be worn with hair tied back neatly. The only jewelry to be worn is one earring in each ear and jewelry of religious significance. With thanks- Alison </a:t>
            </a:r>
            <a:r>
              <a:rPr lang="en-US" sz="1400" dirty="0" smtClean="0">
                <a:latin typeface="Arial Rounded MT Bold" panose="020F0704030504030204" pitchFamily="34" charset="0"/>
                <a:ea typeface="Open Sans Light" panose="020B0306030504020204" pitchFamily="34" charset="0"/>
                <a:cs typeface="Open Sans Light" panose="020B0306030504020204" pitchFamily="34" charset="0"/>
                <a:sym typeface="Wingdings" panose="05000000000000000000" pitchFamily="2" charset="2"/>
              </a:rPr>
              <a:t></a:t>
            </a:r>
          </a:p>
          <a:p>
            <a:pPr>
              <a:lnSpc>
                <a:spcPts val="1600"/>
              </a:lnSpc>
            </a:pPr>
            <a:r>
              <a:rPr lang="en-US" sz="1400" dirty="0" smtClean="0">
                <a:latin typeface="Arial Rounded MT Bold" panose="020F0704030504030204" pitchFamily="34" charset="0"/>
                <a:ea typeface="Open Sans Light" panose="020B0306030504020204" pitchFamily="34" charset="0"/>
                <a:cs typeface="Open Sans Light" panose="020B0306030504020204" pitchFamily="34" charset="0"/>
                <a:sym typeface="Wingdings" panose="05000000000000000000" pitchFamily="2" charset="2"/>
              </a:rPr>
              <a:t>Acting Principal</a:t>
            </a:r>
            <a:r>
              <a:rPr lang="en-US" sz="1600" dirty="0" smtClean="0">
                <a:latin typeface="Arial Rounded MT Bold" panose="020F0704030504030204" pitchFamily="34" charset="0"/>
                <a:ea typeface="Open Sans Light" panose="020B0306030504020204" pitchFamily="34" charset="0"/>
                <a:cs typeface="Open Sans Light" panose="020B0306030504020204" pitchFamily="34" charset="0"/>
                <a:sym typeface="Wingdings" panose="05000000000000000000" pitchFamily="2" charset="2"/>
              </a:rPr>
              <a:t>. </a:t>
            </a:r>
            <a:endParaRPr lang="en-US" sz="1600" dirty="0" smtClean="0">
              <a:latin typeface="Arial Rounded MT Bold" panose="020F0704030504030204" pitchFamily="34" charset="0"/>
              <a:ea typeface="Open Sans Light" panose="020B0306030504020204" pitchFamily="34" charset="0"/>
              <a:cs typeface="Open Sans Light" panose="020B0306030504020204" pitchFamily="34" charset="0"/>
            </a:endParaRPr>
          </a:p>
        </p:txBody>
      </p:sp>
      <p:sp>
        <p:nvSpPr>
          <p:cNvPr id="15" name="TextBox 14"/>
          <p:cNvSpPr txBox="1"/>
          <p:nvPr/>
        </p:nvSpPr>
        <p:spPr>
          <a:xfrm>
            <a:off x="4499120" y="2192615"/>
            <a:ext cx="2260274" cy="954107"/>
          </a:xfrm>
          <a:prstGeom prst="rect">
            <a:avLst/>
          </a:prstGeom>
          <a:noFill/>
        </p:spPr>
        <p:txBody>
          <a:bodyPr wrap="square" rtlCol="0">
            <a:spAutoFit/>
          </a:bodyPr>
          <a:lstStyle/>
          <a:p>
            <a:pPr algn="ctr"/>
            <a:endParaRPr lang="en-US" sz="1200" b="1" i="1" dirty="0" smtClean="0">
              <a:latin typeface="Arial Rounded MT Bold" panose="020F0704030504030204" pitchFamily="34" charset="0"/>
              <a:ea typeface="Open Sans Light" panose="020B0306030504020204" pitchFamily="34" charset="0"/>
              <a:cs typeface="Open Sans Light" panose="020B0306030504020204" pitchFamily="34" charset="0"/>
            </a:endParaRPr>
          </a:p>
          <a:p>
            <a:pPr algn="ctr"/>
            <a:endParaRPr lang="en-US" sz="1200" b="1" i="1" dirty="0">
              <a:latin typeface="Arial Rounded MT Bold" panose="020F0704030504030204" pitchFamily="34" charset="0"/>
              <a:ea typeface="Open Sans Light" panose="020B0306030504020204" pitchFamily="34" charset="0"/>
              <a:cs typeface="Open Sans Light" panose="020B0306030504020204" pitchFamily="34" charset="0"/>
            </a:endParaRPr>
          </a:p>
          <a:p>
            <a:pPr algn="ctr"/>
            <a:endParaRPr lang="en-US" sz="1600" b="1" i="1" dirty="0" smtClean="0">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600" b="1"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Box 15"/>
          <p:cNvSpPr txBox="1"/>
          <p:nvPr/>
        </p:nvSpPr>
        <p:spPr bwMode="white">
          <a:xfrm>
            <a:off x="2378057" y="5986688"/>
            <a:ext cx="4183505" cy="2246769"/>
          </a:xfrm>
          <a:prstGeom prst="rect">
            <a:avLst/>
          </a:prstGeom>
          <a:noFill/>
        </p:spPr>
        <p:txBody>
          <a:bodyPr wrap="square" rtlCol="0">
            <a:spAutoFit/>
          </a:bodyPr>
          <a:lstStyle/>
          <a:p>
            <a:pPr algn="ctr"/>
            <a:r>
              <a:rPr lang="en-US" sz="2000" dirty="0" smtClean="0">
                <a:solidFill>
                  <a:schemeClr val="bg1"/>
                </a:solidFill>
                <a:latin typeface="Pompiere " panose="02000000000000000000" pitchFamily="2" charset="0"/>
              </a:rPr>
              <a:t> </a:t>
            </a:r>
            <a:r>
              <a:rPr lang="en-US" sz="2000" b="1" dirty="0">
                <a:effectLst>
                  <a:outerShdw blurRad="38100" dist="38100" dir="2700000" algn="tl">
                    <a:srgbClr val="000000">
                      <a:alpha val="43137"/>
                    </a:srgbClr>
                  </a:outerShdw>
                </a:effectLst>
                <a:latin typeface="Pompiere " panose="02000000000000000000" pitchFamily="2" charset="0"/>
              </a:rPr>
              <a:t>COMING UP</a:t>
            </a:r>
            <a:r>
              <a:rPr lang="en-US" sz="2000" b="1" dirty="0" smtClean="0">
                <a:effectLst>
                  <a:outerShdw blurRad="38100" dist="38100" dir="2700000" algn="tl">
                    <a:srgbClr val="000000">
                      <a:alpha val="43137"/>
                    </a:srgbClr>
                  </a:outerShdw>
                </a:effectLst>
                <a:latin typeface="Pompiere " panose="02000000000000000000" pitchFamily="2" charset="0"/>
              </a:rPr>
              <a:t>:</a:t>
            </a:r>
            <a:endParaRPr lang="en-US" sz="2000" dirty="0">
              <a:solidFill>
                <a:schemeClr val="bg1"/>
              </a:solidFill>
              <a:latin typeface="Pompiere " panose="02000000000000000000" pitchFamily="2" charset="0"/>
            </a:endParaRPr>
          </a:p>
          <a:p>
            <a:pPr algn="ctr"/>
            <a:r>
              <a:rPr lang="en-US" sz="2000" b="1" dirty="0" smtClean="0">
                <a:solidFill>
                  <a:schemeClr val="bg1"/>
                </a:solidFill>
                <a:latin typeface="Pompiere " panose="02000000000000000000" pitchFamily="2" charset="0"/>
              </a:rPr>
              <a:t>Our beginning of the year welcome back to school picnic will be held on </a:t>
            </a:r>
          </a:p>
          <a:p>
            <a:pPr algn="ctr"/>
            <a:r>
              <a:rPr lang="en-US" sz="2000" b="1" dirty="0" smtClean="0">
                <a:solidFill>
                  <a:schemeClr val="bg1"/>
                </a:solidFill>
                <a:latin typeface="Pompiere " panose="02000000000000000000" pitchFamily="2" charset="0"/>
              </a:rPr>
              <a:t>Tuesday February 18</a:t>
            </a:r>
            <a:r>
              <a:rPr lang="en-US" sz="2000" b="1" baseline="30000" dirty="0" smtClean="0">
                <a:solidFill>
                  <a:schemeClr val="bg1"/>
                </a:solidFill>
                <a:latin typeface="Pompiere " panose="02000000000000000000" pitchFamily="2" charset="0"/>
              </a:rPr>
              <a:t>th</a:t>
            </a:r>
            <a:r>
              <a:rPr lang="en-US" sz="2000" b="1" dirty="0" smtClean="0">
                <a:solidFill>
                  <a:schemeClr val="bg1"/>
                </a:solidFill>
                <a:latin typeface="Pompiere " panose="02000000000000000000" pitchFamily="2" charset="0"/>
              </a:rPr>
              <a:t> from 5.30-7pm.</a:t>
            </a:r>
          </a:p>
          <a:p>
            <a:pPr algn="ctr"/>
            <a:endParaRPr lang="en-US" sz="2000" b="1" dirty="0" smtClean="0">
              <a:solidFill>
                <a:schemeClr val="bg1"/>
              </a:solidFill>
              <a:latin typeface="Pompiere " panose="02000000000000000000" pitchFamily="2" charset="0"/>
            </a:endParaRPr>
          </a:p>
          <a:p>
            <a:pPr algn="ctr"/>
            <a:r>
              <a:rPr lang="en-US" sz="2000" b="1" dirty="0" smtClean="0">
                <a:solidFill>
                  <a:schemeClr val="bg1"/>
                </a:solidFill>
                <a:latin typeface="Pompiere " panose="02000000000000000000" pitchFamily="2" charset="0"/>
              </a:rPr>
              <a:t>School and Family Conversations-Wednesday March 4</a:t>
            </a:r>
            <a:r>
              <a:rPr lang="en-US" sz="2000" b="1" baseline="30000" dirty="0" smtClean="0">
                <a:solidFill>
                  <a:schemeClr val="bg1"/>
                </a:solidFill>
                <a:latin typeface="Pompiere " panose="02000000000000000000" pitchFamily="2" charset="0"/>
              </a:rPr>
              <a:t>th</a:t>
            </a:r>
            <a:r>
              <a:rPr lang="en-US" sz="2000" b="1" dirty="0" smtClean="0">
                <a:solidFill>
                  <a:schemeClr val="bg1"/>
                </a:solidFill>
                <a:latin typeface="Pompiere " panose="02000000000000000000" pitchFamily="2" charset="0"/>
              </a:rPr>
              <a:t>-school closure day. More details to come.</a:t>
            </a:r>
            <a:endParaRPr lang="en-US" sz="2000" b="1" dirty="0">
              <a:solidFill>
                <a:schemeClr val="bg1"/>
              </a:solidFill>
              <a:latin typeface="Pompiere " panose="02000000000000000000" pitchFamily="2" charset="0"/>
            </a:endParaRPr>
          </a:p>
        </p:txBody>
      </p:sp>
      <p:sp>
        <p:nvSpPr>
          <p:cNvPr id="26" name="TextBox 25"/>
          <p:cNvSpPr txBox="1"/>
          <p:nvPr/>
        </p:nvSpPr>
        <p:spPr>
          <a:xfrm>
            <a:off x="2365234" y="8513058"/>
            <a:ext cx="4492766" cy="630942"/>
          </a:xfrm>
          <a:prstGeom prst="rect">
            <a:avLst/>
          </a:prstGeom>
          <a:solidFill>
            <a:schemeClr val="bg1">
              <a:lumMod val="75000"/>
            </a:schemeClr>
          </a:solidFill>
        </p:spPr>
        <p:txBody>
          <a:bodyPr wrap="square" rtlCol="0">
            <a:spAutoFit/>
          </a:bodyPr>
          <a:lstStyle/>
          <a:p>
            <a:pPr algn="ctr"/>
            <a:r>
              <a:rPr lang="en-US" sz="3500" b="1" dirty="0" smtClean="0">
                <a:solidFill>
                  <a:schemeClr val="bg1"/>
                </a:solidFill>
                <a:effectLst>
                  <a:outerShdw blurRad="38100" dist="38100" dir="2700000" algn="tl">
                    <a:srgbClr val="000000">
                      <a:alpha val="43137"/>
                    </a:srgbClr>
                  </a:outerShdw>
                </a:effectLst>
                <a:latin typeface="Pompiere " panose="02000000000000000000" pitchFamily="2" charset="0"/>
              </a:rPr>
              <a:t>“I Am Because We Are”</a:t>
            </a:r>
            <a:endParaRPr lang="en-US" sz="3500" b="1" dirty="0">
              <a:solidFill>
                <a:schemeClr val="bg1"/>
              </a:solidFill>
              <a:effectLst>
                <a:outerShdw blurRad="38100" dist="38100" dir="2700000" algn="tl">
                  <a:srgbClr val="000000">
                    <a:alpha val="43137"/>
                  </a:srgbClr>
                </a:outerShdw>
              </a:effectLst>
              <a:latin typeface="Pompiere " panose="02000000000000000000" pitchFamily="2" charset="0"/>
            </a:endParaRPr>
          </a:p>
        </p:txBody>
      </p:sp>
      <p:sp>
        <p:nvSpPr>
          <p:cNvPr id="32" name="TextBox 31"/>
          <p:cNvSpPr txBox="1"/>
          <p:nvPr/>
        </p:nvSpPr>
        <p:spPr>
          <a:xfrm>
            <a:off x="0" y="1753528"/>
            <a:ext cx="2416073"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Pompiere " panose="02000000000000000000" pitchFamily="2" charset="0"/>
              </a:rPr>
              <a:t>Important Dates</a:t>
            </a:r>
            <a:endParaRPr lang="en-US" sz="2400" b="1" dirty="0">
              <a:effectLst>
                <a:outerShdw blurRad="38100" dist="38100" dir="2700000" algn="tl">
                  <a:srgbClr val="000000">
                    <a:alpha val="43137"/>
                  </a:srgbClr>
                </a:outerShdw>
              </a:effectLst>
              <a:latin typeface="Pompiere " panose="02000000000000000000" pitchFamily="2" charset="0"/>
            </a:endParaRPr>
          </a:p>
        </p:txBody>
      </p:sp>
      <p:sp>
        <p:nvSpPr>
          <p:cNvPr id="36" name="TextBox 35"/>
          <p:cNvSpPr txBox="1"/>
          <p:nvPr/>
        </p:nvSpPr>
        <p:spPr>
          <a:xfrm>
            <a:off x="38714" y="2150757"/>
            <a:ext cx="2379007" cy="2492990"/>
          </a:xfrm>
          <a:prstGeom prst="rect">
            <a:avLst/>
          </a:prstGeom>
          <a:noFill/>
        </p:spPr>
        <p:txBody>
          <a:bodyPr wrap="square" rtlCol="0">
            <a:spAutoFit/>
          </a:bodyPr>
          <a:lstStyle/>
          <a:p>
            <a:pPr>
              <a:tabLst>
                <a:tab pos="809625" algn="l"/>
              </a:tabLst>
            </a:pPr>
            <a:r>
              <a:rPr lang="en-US" sz="1200" u="sng" dirty="0" smtClean="0">
                <a:latin typeface="Arial Rounded MT Bold" panose="020F0704030504030204" pitchFamily="34" charset="0"/>
                <a:ea typeface="Open Sans Light" panose="020B0306030504020204" pitchFamily="34" charset="0"/>
                <a:cs typeface="Open Sans Light" panose="020B0306030504020204" pitchFamily="34" charset="0"/>
              </a:rPr>
              <a:t>FEBRUARY 2020</a:t>
            </a:r>
          </a:p>
          <a:p>
            <a:pPr>
              <a:tabLst>
                <a:tab pos="809625" algn="l"/>
              </a:tabLst>
            </a:pPr>
            <a:r>
              <a:rPr lang="en-US" sz="1200" b="1" dirty="0" smtClean="0">
                <a:latin typeface="Arial Rounded MT Bold" panose="020F0704030504030204" pitchFamily="34" charset="0"/>
                <a:ea typeface="Open Sans Light" panose="020B0306030504020204" pitchFamily="34" charset="0"/>
                <a:cs typeface="Open Sans Light" panose="020B0306030504020204" pitchFamily="34" charset="0"/>
              </a:rPr>
              <a:t>Wed 12</a:t>
            </a:r>
          </a:p>
          <a:p>
            <a:pPr>
              <a:tabLst>
                <a:tab pos="809625" algn="l"/>
              </a:tabLst>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No Preps at school</a:t>
            </a:r>
          </a:p>
          <a:p>
            <a:pPr>
              <a:tabLst>
                <a:tab pos="809625" algn="l"/>
              </a:tabLst>
            </a:pPr>
            <a:r>
              <a:rPr lang="en-US" sz="1200" dirty="0">
                <a:latin typeface="Arial Rounded MT Bold" panose="020F0704030504030204" pitchFamily="34" charset="0"/>
                <a:ea typeface="Open Sans Light" panose="020B0306030504020204" pitchFamily="34" charset="0"/>
                <a:cs typeface="Open Sans Light" panose="020B0306030504020204" pitchFamily="34" charset="0"/>
              </a:rPr>
              <a:t>Year 2 Science Incursion</a:t>
            </a:r>
          </a:p>
          <a:p>
            <a:pPr>
              <a:tabLst>
                <a:tab pos="809625" algn="l"/>
              </a:tabLst>
            </a:pPr>
            <a:r>
              <a:rPr lang="en-US" sz="1200" b="1" dirty="0" smtClean="0">
                <a:latin typeface="Arial Rounded MT Bold" panose="020F0704030504030204" pitchFamily="34" charset="0"/>
                <a:ea typeface="Open Sans Light" panose="020B0306030504020204" pitchFamily="34" charset="0"/>
                <a:cs typeface="Open Sans Light" panose="020B0306030504020204" pitchFamily="34" charset="0"/>
              </a:rPr>
              <a:t>Thu 13</a:t>
            </a:r>
          </a:p>
          <a:p>
            <a:pPr>
              <a:tabLst>
                <a:tab pos="809625" algn="l"/>
              </a:tabLst>
            </a:pPr>
            <a:r>
              <a:rPr lang="en-US" sz="1200" dirty="0">
                <a:latin typeface="Arial Rounded MT Bold" panose="020F0704030504030204" pitchFamily="34" charset="0"/>
                <a:ea typeface="Open Sans Light" panose="020B0306030504020204" pitchFamily="34" charset="0"/>
                <a:cs typeface="Open Sans Light" panose="020B0306030504020204" pitchFamily="34" charset="0"/>
              </a:rPr>
              <a:t>Year </a:t>
            </a: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3/4 </a:t>
            </a:r>
            <a:r>
              <a:rPr lang="en-US" sz="1200" dirty="0">
                <a:latin typeface="Arial Rounded MT Bold" panose="020F0704030504030204" pitchFamily="34" charset="0"/>
                <a:ea typeface="Open Sans Light" panose="020B0306030504020204" pitchFamily="34" charset="0"/>
                <a:cs typeface="Open Sans Light" panose="020B0306030504020204" pitchFamily="34" charset="0"/>
              </a:rPr>
              <a:t>Science Incursion</a:t>
            </a:r>
          </a:p>
          <a:p>
            <a:pPr>
              <a:tabLst>
                <a:tab pos="809625" algn="l"/>
              </a:tabLst>
            </a:pPr>
            <a:r>
              <a:rPr lang="en-US" sz="1200" b="1" dirty="0" smtClean="0">
                <a:latin typeface="Arial Rounded MT Bold" panose="020F0704030504030204" pitchFamily="34" charset="0"/>
                <a:ea typeface="Open Sans Light" panose="020B0306030504020204" pitchFamily="34" charset="0"/>
                <a:cs typeface="Open Sans Light" panose="020B0306030504020204" pitchFamily="34" charset="0"/>
              </a:rPr>
              <a:t>Fri 14</a:t>
            </a:r>
          </a:p>
          <a:p>
            <a:pPr>
              <a:tabLst>
                <a:tab pos="809625" algn="l"/>
              </a:tabLst>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Year 5/6 interschool sports</a:t>
            </a:r>
          </a:p>
          <a:p>
            <a:pPr>
              <a:tabLst>
                <a:tab pos="809625" algn="l"/>
              </a:tabLst>
            </a:pPr>
            <a:r>
              <a:rPr lang="en-US" sz="1200" b="1" dirty="0" smtClean="0">
                <a:latin typeface="Arial Rounded MT Bold" panose="020F0704030504030204" pitchFamily="34" charset="0"/>
                <a:ea typeface="Open Sans Light" panose="020B0306030504020204" pitchFamily="34" charset="0"/>
                <a:cs typeface="Open Sans Light" panose="020B0306030504020204" pitchFamily="34" charset="0"/>
              </a:rPr>
              <a:t>Tues 18</a:t>
            </a:r>
          </a:p>
          <a:p>
            <a:pPr>
              <a:tabLst>
                <a:tab pos="809625" algn="l"/>
              </a:tabLst>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Family picnic 5.30-7pm</a:t>
            </a:r>
          </a:p>
          <a:p>
            <a:pPr>
              <a:tabLst>
                <a:tab pos="809625" algn="l"/>
              </a:tabLst>
            </a:pPr>
            <a:r>
              <a:rPr lang="en-US" sz="1200" b="1" dirty="0" smtClean="0">
                <a:latin typeface="Arial Rounded MT Bold" panose="020F0704030504030204" pitchFamily="34" charset="0"/>
                <a:ea typeface="Open Sans Light" panose="020B0306030504020204" pitchFamily="34" charset="0"/>
                <a:cs typeface="Open Sans Light" panose="020B0306030504020204" pitchFamily="34" charset="0"/>
              </a:rPr>
              <a:t>Wed 26</a:t>
            </a:r>
          </a:p>
          <a:p>
            <a:pPr>
              <a:tabLst>
                <a:tab pos="809625" algn="l"/>
              </a:tabLst>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Ash Wednesday Mass</a:t>
            </a: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endParaRPr>
          </a:p>
          <a:p>
            <a:pPr>
              <a:tabLst>
                <a:tab pos="809625" algn="l"/>
              </a:tabLst>
            </a:pPr>
            <a:endParaRPr lang="en-US" sz="1200" u="sng" dirty="0" smtClean="0">
              <a:latin typeface="Arial Rounded MT Bold" panose="020F0704030504030204" pitchFamily="34" charset="0"/>
              <a:ea typeface="Open Sans Light" panose="020B0306030504020204" pitchFamily="34" charset="0"/>
              <a:cs typeface="Open Sans Light" panose="020B0306030504020204" pitchFamily="34" charset="0"/>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5299"/>
          <a:stretch/>
        </p:blipFill>
        <p:spPr>
          <a:xfrm>
            <a:off x="5559195" y="41690"/>
            <a:ext cx="1243213" cy="1434570"/>
          </a:xfrm>
          <a:prstGeom prst="rect">
            <a:avLst/>
          </a:prstGeom>
        </p:spPr>
      </p:pic>
      <p:sp>
        <p:nvSpPr>
          <p:cNvPr id="37" name="Rectangle 36"/>
          <p:cNvSpPr/>
          <p:nvPr/>
        </p:nvSpPr>
        <p:spPr>
          <a:xfrm>
            <a:off x="91202" y="6986962"/>
            <a:ext cx="2182591" cy="2076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1440" y="6689672"/>
            <a:ext cx="2195415" cy="70102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bwMode="white">
          <a:xfrm>
            <a:off x="0" y="6689672"/>
            <a:ext cx="2286855" cy="707886"/>
          </a:xfrm>
          <a:prstGeom prst="rect">
            <a:avLst/>
          </a:prstGeom>
          <a:solidFill>
            <a:schemeClr val="bg1">
              <a:lumMod val="50000"/>
            </a:schemeClr>
          </a:solidFill>
        </p:spPr>
        <p:txBody>
          <a:bodyPr wrap="square" rtlCol="0">
            <a:spAutoFit/>
          </a:bodyPr>
          <a:lstStyle/>
          <a:p>
            <a:pPr algn="ctr"/>
            <a:r>
              <a:rPr lang="en-US" sz="2000" dirty="0" smtClean="0">
                <a:solidFill>
                  <a:schemeClr val="bg1"/>
                </a:solidFill>
                <a:latin typeface="Pompiere " panose="02000000000000000000" pitchFamily="2" charset="0"/>
              </a:rPr>
              <a:t>SACRAMENTS &amp; </a:t>
            </a:r>
          </a:p>
          <a:p>
            <a:pPr algn="ctr"/>
            <a:r>
              <a:rPr lang="en-US" sz="2000" dirty="0" smtClean="0">
                <a:solidFill>
                  <a:schemeClr val="bg1"/>
                </a:solidFill>
                <a:latin typeface="Pompiere " panose="02000000000000000000" pitchFamily="2" charset="0"/>
              </a:rPr>
              <a:t>CAMP DATES</a:t>
            </a:r>
            <a:endParaRPr lang="en-US" sz="2000" dirty="0">
              <a:solidFill>
                <a:schemeClr val="bg1"/>
              </a:solidFill>
              <a:latin typeface="Pompiere " panose="02000000000000000000" pitchFamily="2" charset="0"/>
            </a:endParaRPr>
          </a:p>
        </p:txBody>
      </p:sp>
      <p:sp>
        <p:nvSpPr>
          <p:cNvPr id="40" name="TextBox 39"/>
          <p:cNvSpPr txBox="1"/>
          <p:nvPr/>
        </p:nvSpPr>
        <p:spPr>
          <a:xfrm>
            <a:off x="130391" y="7421396"/>
            <a:ext cx="2195654" cy="1592744"/>
          </a:xfrm>
          <a:prstGeom prst="rect">
            <a:avLst/>
          </a:prstGeom>
          <a:noFill/>
        </p:spPr>
        <p:txBody>
          <a:bodyPr wrap="square" rtlCol="0">
            <a:spAutoFit/>
          </a:bodyPr>
          <a:lstStyle/>
          <a:p>
            <a:pPr>
              <a:spcAft>
                <a:spcPts val="300"/>
              </a:spcAft>
            </a:pPr>
            <a:r>
              <a:rPr lang="en-US" sz="1000" b="1" dirty="0" smtClean="0">
                <a:latin typeface="Arial Rounded MT Bold" panose="020F0704030504030204" pitchFamily="34" charset="0"/>
                <a:ea typeface="Open Sans Light" panose="020B0306030504020204" pitchFamily="34" charset="0"/>
                <a:cs typeface="Open Sans Light" panose="020B0306030504020204" pitchFamily="34" charset="0"/>
              </a:rPr>
              <a:t>APRIL MON 27- WED 29</a:t>
            </a:r>
          </a:p>
          <a:p>
            <a:pPr>
              <a:spcAft>
                <a:spcPts val="300"/>
              </a:spcAft>
            </a:pPr>
            <a:r>
              <a:rPr lang="en-US" sz="1000" dirty="0" smtClean="0">
                <a:latin typeface="Arial Rounded MT Bold" panose="020F0704030504030204" pitchFamily="34" charset="0"/>
              </a:rPr>
              <a:t>Year 6 Camp</a:t>
            </a:r>
          </a:p>
          <a:p>
            <a:pPr>
              <a:spcAft>
                <a:spcPts val="300"/>
              </a:spcAft>
            </a:pPr>
            <a:r>
              <a:rPr lang="en-US" sz="1000" b="1" dirty="0" smtClean="0">
                <a:latin typeface="Arial Rounded MT Bold" panose="020F0704030504030204" pitchFamily="34" charset="0"/>
              </a:rPr>
              <a:t>APRIL 22</a:t>
            </a:r>
          </a:p>
          <a:p>
            <a:pPr>
              <a:spcAft>
                <a:spcPts val="300"/>
              </a:spcAft>
            </a:pPr>
            <a:r>
              <a:rPr lang="en-US" sz="1000" dirty="0" smtClean="0">
                <a:latin typeface="Arial Rounded MT Bold" panose="020F0704030504030204" pitchFamily="34" charset="0"/>
              </a:rPr>
              <a:t>Sacrament of Reconciliation</a:t>
            </a:r>
          </a:p>
          <a:p>
            <a:pPr>
              <a:spcAft>
                <a:spcPts val="300"/>
              </a:spcAft>
            </a:pPr>
            <a:r>
              <a:rPr lang="en-US" sz="1000" b="1" dirty="0">
                <a:latin typeface="Arial Rounded MT Bold" panose="020F0704030504030204" pitchFamily="34" charset="0"/>
              </a:rPr>
              <a:t>SUNDAY JUNE </a:t>
            </a:r>
            <a:r>
              <a:rPr lang="en-US" sz="1000" b="1" dirty="0" smtClean="0">
                <a:latin typeface="Arial Rounded MT Bold" panose="020F0704030504030204" pitchFamily="34" charset="0"/>
              </a:rPr>
              <a:t>21</a:t>
            </a:r>
          </a:p>
          <a:p>
            <a:pPr>
              <a:spcAft>
                <a:spcPts val="300"/>
              </a:spcAft>
            </a:pPr>
            <a:r>
              <a:rPr lang="en-US" sz="1000" dirty="0" smtClean="0">
                <a:latin typeface="Arial Rounded MT Bold" panose="020F0704030504030204" pitchFamily="34" charset="0"/>
              </a:rPr>
              <a:t>Sacrament of Confirmation</a:t>
            </a:r>
          </a:p>
          <a:p>
            <a:pPr>
              <a:spcAft>
                <a:spcPts val="300"/>
              </a:spcAft>
            </a:pPr>
            <a:r>
              <a:rPr lang="en-US" sz="1000" b="1" dirty="0" smtClean="0">
                <a:latin typeface="Arial Rounded MT Bold" panose="020F0704030504030204" pitchFamily="34" charset="0"/>
              </a:rPr>
              <a:t>SEPTEMBER 12 SAT &amp; 13 SUN</a:t>
            </a:r>
          </a:p>
          <a:p>
            <a:pPr>
              <a:spcAft>
                <a:spcPts val="300"/>
              </a:spcAft>
            </a:pPr>
            <a:r>
              <a:rPr lang="en-US" sz="1000" dirty="0" smtClean="0">
                <a:latin typeface="Arial Rounded MT Bold" panose="020F0704030504030204" pitchFamily="34" charset="0"/>
              </a:rPr>
              <a:t>Sacrament of First Eucharist</a:t>
            </a:r>
            <a:endParaRPr lang="en-US" sz="1000" dirty="0">
              <a:latin typeface="Arial Rounded MT Bold" panose="020F0704030504030204" pitchFamily="34" charset="0"/>
            </a:endParaRPr>
          </a:p>
        </p:txBody>
      </p:sp>
      <p:pic>
        <p:nvPicPr>
          <p:cNvPr id="28" name="Picture 2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91" y="61018"/>
            <a:ext cx="5267325" cy="971083"/>
          </a:xfrm>
          <a:prstGeom prst="rect">
            <a:avLst/>
          </a:prstGeom>
          <a:noFill/>
          <a:ln>
            <a:noFill/>
          </a:ln>
        </p:spPr>
      </p:pic>
      <p:sp>
        <p:nvSpPr>
          <p:cNvPr id="19" name="TextBox 18"/>
          <p:cNvSpPr txBox="1"/>
          <p:nvPr/>
        </p:nvSpPr>
        <p:spPr bwMode="white">
          <a:xfrm>
            <a:off x="0" y="4667585"/>
            <a:ext cx="2286855" cy="707886"/>
          </a:xfrm>
          <a:prstGeom prst="rect">
            <a:avLst/>
          </a:prstGeom>
          <a:solidFill>
            <a:schemeClr val="bg1">
              <a:lumMod val="50000"/>
            </a:schemeClr>
          </a:solidFill>
        </p:spPr>
        <p:txBody>
          <a:bodyPr wrap="square" rtlCol="0">
            <a:spAutoFit/>
          </a:bodyPr>
          <a:lstStyle/>
          <a:p>
            <a:pPr algn="ctr"/>
            <a:r>
              <a:rPr lang="en-US" sz="2000" dirty="0" smtClean="0">
                <a:solidFill>
                  <a:schemeClr val="bg1"/>
                </a:solidFill>
                <a:latin typeface="Pompiere " panose="02000000000000000000" pitchFamily="2" charset="0"/>
              </a:rPr>
              <a:t>CANTEEN HELPERS FOR THIS WEEK:</a:t>
            </a:r>
            <a:endParaRPr lang="en-US" sz="2000" dirty="0">
              <a:solidFill>
                <a:schemeClr val="bg1"/>
              </a:solidFill>
              <a:latin typeface="Pompiere " panose="02000000000000000000" pitchFamily="2" charset="0"/>
            </a:endParaRPr>
          </a:p>
        </p:txBody>
      </p:sp>
      <p:sp>
        <p:nvSpPr>
          <p:cNvPr id="20" name="TextBox 19"/>
          <p:cNvSpPr txBox="1"/>
          <p:nvPr/>
        </p:nvSpPr>
        <p:spPr>
          <a:xfrm>
            <a:off x="75423" y="5436635"/>
            <a:ext cx="2283399" cy="1326004"/>
          </a:xfrm>
          <a:prstGeom prst="rect">
            <a:avLst/>
          </a:prstGeom>
          <a:noFill/>
        </p:spPr>
        <p:txBody>
          <a:bodyPr wrap="square" rtlCol="0">
            <a:spAutoFit/>
          </a:bodyPr>
          <a:lstStyle/>
          <a:p>
            <a:pPr>
              <a:spcAft>
                <a:spcPts val="300"/>
              </a:spcAft>
            </a:pP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Tuesday </a:t>
            </a: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11</a:t>
            </a:r>
            <a:r>
              <a:rPr lang="en-US" sz="1400" b="1" baseline="30000" dirty="0" smtClean="0">
                <a:latin typeface="Arial Rounded MT Bold" panose="020F0704030504030204" pitchFamily="34" charset="0"/>
                <a:ea typeface="Open Sans Light" panose="020B0306030504020204" pitchFamily="34" charset="0"/>
                <a:cs typeface="Open Sans Light" panose="020B0306030504020204" pitchFamily="34" charset="0"/>
              </a:rPr>
              <a:t>th</a:t>
            </a: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 </a:t>
            </a:r>
            <a:r>
              <a:rPr lang="en-US" sz="1400" b="1" dirty="0" err="1" smtClean="0">
                <a:latin typeface="Arial Rounded MT Bold" panose="020F0704030504030204" pitchFamily="34" charset="0"/>
                <a:ea typeface="Open Sans Light" panose="020B0306030504020204" pitchFamily="34" charset="0"/>
                <a:cs typeface="Open Sans Light" panose="020B0306030504020204" pitchFamily="34" charset="0"/>
              </a:rPr>
              <a:t>Shamy</a:t>
            </a: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 </a:t>
            </a:r>
            <a:r>
              <a:rPr lang="en-US" sz="1400" b="1" dirty="0" err="1" smtClean="0">
                <a:latin typeface="Arial Rounded MT Bold" panose="020F0704030504030204" pitchFamily="34" charset="0"/>
                <a:ea typeface="Open Sans Light" panose="020B0306030504020204" pitchFamily="34" charset="0"/>
                <a:cs typeface="Open Sans Light" panose="020B0306030504020204" pitchFamily="34" charset="0"/>
              </a:rPr>
              <a:t>Magd</a:t>
            </a: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 </a:t>
            </a:r>
            <a:r>
              <a:rPr lang="en-US" sz="1400" b="1" baseline="30000" dirty="0" smtClean="0">
                <a:latin typeface="Arial Rounded MT Bold" panose="020F0704030504030204" pitchFamily="34" charset="0"/>
                <a:ea typeface="Open Sans Light" panose="020B0306030504020204" pitchFamily="34" charset="0"/>
                <a:cs typeface="Open Sans Light" panose="020B0306030504020204" pitchFamily="34" charset="0"/>
              </a:rPr>
              <a:t>     </a:t>
            </a:r>
            <a:endParaRPr lang="en-US" sz="1400" b="1" baseline="30000" dirty="0" smtClean="0">
              <a:latin typeface="Arial Rounded MT Bold" panose="020F0704030504030204" pitchFamily="34" charset="0"/>
              <a:ea typeface="Open Sans Light" panose="020B0306030504020204" pitchFamily="34" charset="0"/>
              <a:cs typeface="Open Sans Light" panose="020B0306030504020204" pitchFamily="34" charset="0"/>
            </a:endParaRPr>
          </a:p>
          <a:p>
            <a:pPr>
              <a:spcAft>
                <a:spcPts val="300"/>
              </a:spcAft>
            </a:pP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Thursday </a:t>
            </a: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13</a:t>
            </a:r>
            <a:r>
              <a:rPr lang="en-US" sz="1400" b="1" baseline="30000" dirty="0" smtClean="0">
                <a:latin typeface="Arial Rounded MT Bold" panose="020F0704030504030204" pitchFamily="34" charset="0"/>
                <a:ea typeface="Open Sans Light" panose="020B0306030504020204" pitchFamily="34" charset="0"/>
                <a:cs typeface="Open Sans Light" panose="020B0306030504020204" pitchFamily="34" charset="0"/>
              </a:rPr>
              <a:t>th</a:t>
            </a:r>
            <a:r>
              <a:rPr lang="en-US" sz="1400" b="1" baseline="30000" dirty="0">
                <a:latin typeface="Arial Rounded MT Bold" panose="020F0704030504030204" pitchFamily="34" charset="0"/>
                <a:ea typeface="Open Sans Light" panose="020B0306030504020204" pitchFamily="34" charset="0"/>
                <a:cs typeface="Open Sans Light" panose="020B0306030504020204" pitchFamily="34" charset="0"/>
              </a:rPr>
              <a:t> </a:t>
            </a: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 </a:t>
            </a:r>
            <a:r>
              <a:rPr lang="en-US" sz="1400" b="1" dirty="0" err="1" smtClean="0">
                <a:latin typeface="Arial Rounded MT Bold" panose="020F0704030504030204" pitchFamily="34" charset="0"/>
                <a:ea typeface="Open Sans Light" panose="020B0306030504020204" pitchFamily="34" charset="0"/>
                <a:cs typeface="Open Sans Light" panose="020B0306030504020204" pitchFamily="34" charset="0"/>
              </a:rPr>
              <a:t>Enas</a:t>
            </a:r>
            <a:r>
              <a:rPr lang="en-US" sz="1400" b="1" dirty="0" smtClean="0">
                <a:latin typeface="Arial Rounded MT Bold" panose="020F0704030504030204" pitchFamily="34" charset="0"/>
                <a:ea typeface="Open Sans Light" panose="020B0306030504020204" pitchFamily="34" charset="0"/>
                <a:cs typeface="Open Sans Light" panose="020B0306030504020204" pitchFamily="34" charset="0"/>
              </a:rPr>
              <a:t>, Eva</a:t>
            </a:r>
            <a:endParaRPr lang="en-US" sz="1400" baseline="30000" dirty="0" smtClean="0">
              <a:latin typeface="Arial Rounded MT Bold" panose="020F0704030504030204" pitchFamily="34" charset="0"/>
              <a:ea typeface="Open Sans Light" panose="020B0306030504020204" pitchFamily="34" charset="0"/>
              <a:cs typeface="Open Sans Light" panose="020B0306030504020204" pitchFamily="34" charset="0"/>
            </a:endParaRPr>
          </a:p>
          <a:p>
            <a:pPr>
              <a:spcAft>
                <a:spcPts val="300"/>
              </a:spcAft>
            </a:pPr>
            <a:endParaRPr lang="en-US" sz="1000" b="1" baseline="30000" dirty="0">
              <a:latin typeface="Arial Rounded MT Bold" panose="020F0704030504030204" pitchFamily="34" charset="0"/>
              <a:ea typeface="Open Sans Light" panose="020B0306030504020204" pitchFamily="34" charset="0"/>
              <a:cs typeface="Open Sans Light" panose="020B0306030504020204" pitchFamily="34" charset="0"/>
            </a:endParaRPr>
          </a:p>
          <a:p>
            <a:pPr>
              <a:spcAft>
                <a:spcPts val="300"/>
              </a:spcAft>
            </a:pPr>
            <a:r>
              <a:rPr lang="en-US" sz="1000" b="1" dirty="0" smtClean="0">
                <a:latin typeface="Arial Rounded MT Bold" panose="020F0704030504030204" pitchFamily="34" charset="0"/>
                <a:ea typeface="Open Sans Light" panose="020B0306030504020204" pitchFamily="34" charset="0"/>
                <a:cs typeface="Open Sans Light" panose="020B0306030504020204" pitchFamily="34" charset="0"/>
              </a:rPr>
              <a:t> </a:t>
            </a:r>
          </a:p>
        </p:txBody>
      </p:sp>
      <p:sp>
        <p:nvSpPr>
          <p:cNvPr id="5" name="TextBox 4"/>
          <p:cNvSpPr txBox="1"/>
          <p:nvPr/>
        </p:nvSpPr>
        <p:spPr>
          <a:xfrm>
            <a:off x="4856858" y="2598606"/>
            <a:ext cx="1803533" cy="2893100"/>
          </a:xfrm>
          <a:prstGeom prst="rect">
            <a:avLst/>
          </a:prstGeom>
          <a:noFill/>
        </p:spPr>
        <p:txBody>
          <a:bodyPr wrap="square" rtlCol="0">
            <a:spAutoFit/>
          </a:bodyPr>
          <a:lstStyle/>
          <a:p>
            <a:pPr algn="ctr"/>
            <a:r>
              <a:rPr lang="en-AU" sz="1400" b="1" dirty="0" smtClean="0">
                <a:latin typeface="Arial Rounded MT Bold" panose="020F0704030504030204" pitchFamily="34" charset="0"/>
              </a:rPr>
              <a:t>If celebrating a student’s birthday here at school, please send along nut-free treats such as lolly bags or cupcakes rather than one big cake to cut. This is easier for the classroom teacher to manage </a:t>
            </a:r>
            <a:r>
              <a:rPr lang="en-AU" sz="1400" b="1" dirty="0" smtClean="0">
                <a:latin typeface="Arial Rounded MT Bold" panose="020F0704030504030204" pitchFamily="34" charset="0"/>
                <a:sym typeface="Wingdings" panose="05000000000000000000" pitchFamily="2" charset="2"/>
              </a:rPr>
              <a:t></a:t>
            </a:r>
            <a:endParaRPr lang="en-AU" sz="1400" b="1" dirty="0">
              <a:latin typeface="Arial Rounded MT Bold" panose="020F0704030504030204" pitchFamily="34" charset="0"/>
            </a:endParaRPr>
          </a:p>
        </p:txBody>
      </p:sp>
      <p:sp>
        <p:nvSpPr>
          <p:cNvPr id="6" name="TextBox 5"/>
          <p:cNvSpPr txBox="1"/>
          <p:nvPr/>
        </p:nvSpPr>
        <p:spPr>
          <a:xfrm>
            <a:off x="145935" y="1065595"/>
            <a:ext cx="5267325" cy="584775"/>
          </a:xfrm>
          <a:prstGeom prst="rect">
            <a:avLst/>
          </a:prstGeom>
          <a:noFill/>
        </p:spPr>
        <p:txBody>
          <a:bodyPr wrap="square" rtlCol="0">
            <a:spAutoFit/>
          </a:bodyPr>
          <a:lstStyle/>
          <a:p>
            <a:pPr algn="ctr"/>
            <a:r>
              <a:rPr lang="en-US" sz="1600" dirty="0" smtClean="0">
                <a:latin typeface="Arial Rounded MT Bold" panose="020F0704030504030204" pitchFamily="34" charset="0"/>
              </a:rPr>
              <a:t>St. Dominic’s School promotes the safety, wellbeing and inclusion of all children.</a:t>
            </a:r>
            <a:endParaRPr lang="en-AU" sz="1600" dirty="0">
              <a:latin typeface="Arial Rounded MT Bold" panose="020F0704030504030204" pitchFamily="34" charset="0"/>
            </a:endParaRPr>
          </a:p>
        </p:txBody>
      </p:sp>
    </p:spTree>
    <p:extLst>
      <p:ext uri="{BB962C8B-B14F-4D97-AF65-F5344CB8AC3E}">
        <p14:creationId xmlns:p14="http://schemas.microsoft.com/office/powerpoint/2010/main" val="767605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4424" b="21422"/>
          <a:stretch/>
        </p:blipFill>
        <p:spPr>
          <a:xfrm>
            <a:off x="4949479" y="1998009"/>
            <a:ext cx="1215794" cy="779981"/>
          </a:xfrm>
          <a:prstGeom prst="rect">
            <a:avLst/>
          </a:prstGeom>
        </p:spPr>
      </p:pic>
      <p:sp>
        <p:nvSpPr>
          <p:cNvPr id="15" name="TextBox 14"/>
          <p:cNvSpPr txBox="1"/>
          <p:nvPr/>
        </p:nvSpPr>
        <p:spPr>
          <a:xfrm>
            <a:off x="2486573" y="116023"/>
            <a:ext cx="1917116" cy="2144177"/>
          </a:xfrm>
          <a:prstGeom prst="rect">
            <a:avLst/>
          </a:prstGeom>
          <a:noFill/>
        </p:spPr>
        <p:txBody>
          <a:bodyPr wrap="square" rtlCol="0">
            <a:spAutoFit/>
          </a:bodyPr>
          <a:lstStyle/>
          <a:p>
            <a:pPr>
              <a:lnSpc>
                <a:spcPts val="1600"/>
              </a:lnSpc>
            </a:pPr>
            <a:r>
              <a:rPr lang="en-US" sz="1200" dirty="0" smtClean="0">
                <a:latin typeface="Arial Rounded MT Bold" panose="020F0704030504030204" pitchFamily="34" charset="0"/>
                <a:ea typeface="Open Sans Light" panose="020B0306030504020204" pitchFamily="34" charset="0"/>
                <a:cs typeface="Open Sans Light" panose="020B0306030504020204" pitchFamily="34" charset="0"/>
              </a:rPr>
              <a:t>Our school value of Growth focuses on developing a healthy mindset when learning. Students and staff are encouraged to try new things and to understand that making mistakes is part of learning.</a:t>
            </a:r>
            <a:endParaRPr lang="en-US" sz="1200" dirty="0">
              <a:latin typeface="Arial Rounded MT Bold" panose="020F0704030504030204" pitchFamily="34" charset="0"/>
              <a:ea typeface="Open Sans Light" panose="020B0306030504020204" pitchFamily="34" charset="0"/>
              <a:cs typeface="Open Sans Light" panose="020B0306030504020204" pitchFamily="34" charset="0"/>
            </a:endParaRPr>
          </a:p>
        </p:txBody>
      </p:sp>
      <p:sp>
        <p:nvSpPr>
          <p:cNvPr id="9" name="Rectangle 8"/>
          <p:cNvSpPr/>
          <p:nvPr/>
        </p:nvSpPr>
        <p:spPr>
          <a:xfrm>
            <a:off x="-3517" y="2410030"/>
            <a:ext cx="4649118" cy="687718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dirty="0">
              <a:solidFill>
                <a:schemeClr val="tx1"/>
              </a:solidFill>
            </a:endParaRPr>
          </a:p>
        </p:txBody>
      </p:sp>
      <p:sp>
        <p:nvSpPr>
          <p:cNvPr id="36" name="TextBox 35"/>
          <p:cNvSpPr txBox="1"/>
          <p:nvPr/>
        </p:nvSpPr>
        <p:spPr>
          <a:xfrm>
            <a:off x="-369838" y="1834002"/>
            <a:ext cx="6816184" cy="553998"/>
          </a:xfrm>
          <a:prstGeom prst="rect">
            <a:avLst/>
          </a:prstGeom>
          <a:noFill/>
        </p:spPr>
        <p:txBody>
          <a:bodyPr wrap="square" rtlCol="0">
            <a:spAutoFit/>
          </a:bodyPr>
          <a:lstStyle/>
          <a:p>
            <a:pPr algn="ctr"/>
            <a:r>
              <a:rPr lang="en-US" sz="3000" b="1" u="sng" dirty="0" smtClean="0">
                <a:latin typeface="Amatic SC" pitchFamily="2" charset="0"/>
              </a:rPr>
              <a:t>         </a:t>
            </a:r>
            <a:endParaRPr lang="en-US" sz="3000" b="1" u="sng" dirty="0">
              <a:latin typeface="Amatic SC"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5014" y="167555"/>
            <a:ext cx="2097511" cy="913509"/>
          </a:xfrm>
          <a:prstGeom prst="rect">
            <a:avLst/>
          </a:prstGeom>
        </p:spPr>
      </p:pic>
      <p:sp>
        <p:nvSpPr>
          <p:cNvPr id="4" name="TextBox 3"/>
          <p:cNvSpPr txBox="1"/>
          <p:nvPr/>
        </p:nvSpPr>
        <p:spPr>
          <a:xfrm>
            <a:off x="106777" y="2454885"/>
            <a:ext cx="4732408" cy="707886"/>
          </a:xfrm>
          <a:prstGeom prst="rect">
            <a:avLst/>
          </a:prstGeom>
          <a:noFill/>
        </p:spPr>
        <p:txBody>
          <a:bodyPr wrap="square" rtlCol="0">
            <a:spAutoFit/>
          </a:bodyPr>
          <a:lstStyle/>
          <a:p>
            <a:pPr algn="ctr"/>
            <a:r>
              <a:rPr lang="en-US" sz="4000" b="1" u="sng" dirty="0">
                <a:latin typeface="Amatic SC" pitchFamily="2" charset="0"/>
              </a:rPr>
              <a:t>OUR VALUES </a:t>
            </a:r>
            <a:r>
              <a:rPr lang="en-US" sz="4000" b="1" u="sng" dirty="0" smtClean="0">
                <a:latin typeface="Amatic SC" pitchFamily="2" charset="0"/>
              </a:rPr>
              <a:t>AWARDS-WEEK 2</a:t>
            </a:r>
          </a:p>
        </p:txBody>
      </p:sp>
      <p:sp>
        <p:nvSpPr>
          <p:cNvPr id="22" name="Oval 21"/>
          <p:cNvSpPr/>
          <p:nvPr/>
        </p:nvSpPr>
        <p:spPr>
          <a:xfrm>
            <a:off x="4645599" y="3144349"/>
            <a:ext cx="2192977" cy="1878074"/>
          </a:xfrm>
          <a:prstGeom prst="ellipse">
            <a:avLst/>
          </a:prstGeom>
          <a:solidFill>
            <a:srgbClr val="4BC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37"/>
          <p:cNvSpPr txBox="1"/>
          <p:nvPr/>
        </p:nvSpPr>
        <p:spPr>
          <a:xfrm>
            <a:off x="4817151" y="2616948"/>
            <a:ext cx="1980041" cy="218521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smtClean="0">
              <a:latin typeface="Amatic SC" pitchFamily="2" charset="0"/>
              <a:ea typeface="Open Sans Light" panose="020B0306030504020204" pitchFamily="34" charset="0"/>
              <a:cs typeface="Open Sans Light" panose="020B0306030504020204" pitchFamily="34" charset="0"/>
            </a:endParaRPr>
          </a:p>
          <a:p>
            <a:pPr algn="ctr"/>
            <a:endParaRPr lang="en-US" b="1" dirty="0">
              <a:latin typeface="Amatic SC" pitchFamily="2" charset="0"/>
              <a:ea typeface="Open Sans Light" panose="020B0306030504020204" pitchFamily="34" charset="0"/>
              <a:cs typeface="Open Sans Light" panose="020B0306030504020204" pitchFamily="34" charset="0"/>
            </a:endParaRPr>
          </a:p>
          <a:p>
            <a:pPr algn="ctr"/>
            <a:r>
              <a:rPr lang="en-US" sz="2000" b="1" dirty="0" smtClean="0">
                <a:latin typeface="Amatic SC" pitchFamily="2" charset="0"/>
                <a:ea typeface="Open Sans Light" panose="020B0306030504020204" pitchFamily="34" charset="0"/>
                <a:cs typeface="Open Sans Light" panose="020B0306030504020204" pitchFamily="34" charset="0"/>
              </a:rPr>
              <a:t>Don’t forget to use THE </a:t>
            </a:r>
            <a:r>
              <a:rPr lang="en-US" sz="2000" b="1" dirty="0" err="1" smtClean="0">
                <a:latin typeface="Amatic SC" pitchFamily="2" charset="0"/>
                <a:ea typeface="Open Sans Light" panose="020B0306030504020204" pitchFamily="34" charset="0"/>
                <a:cs typeface="Open Sans Light" panose="020B0306030504020204" pitchFamily="34" charset="0"/>
              </a:rPr>
              <a:t>skoolbag</a:t>
            </a:r>
            <a:r>
              <a:rPr lang="en-US" sz="2000" b="1" dirty="0" smtClean="0">
                <a:latin typeface="Amatic SC" pitchFamily="2" charset="0"/>
                <a:ea typeface="Open Sans Light" panose="020B0306030504020204" pitchFamily="34" charset="0"/>
                <a:cs typeface="Open Sans Light" panose="020B0306030504020204" pitchFamily="34" charset="0"/>
              </a:rPr>
              <a:t> app To read the newsletter and inform the school of student absences.</a:t>
            </a:r>
            <a:endParaRPr lang="en-US" sz="2000" b="1" dirty="0">
              <a:latin typeface="Amatic SC" pitchFamily="2" charset="0"/>
              <a:ea typeface="Open Sans Light" panose="020B0306030504020204" pitchFamily="34" charset="0"/>
              <a:cs typeface="Open Sans Light" panose="020B0306030504020204" pitchFamily="34" charset="0"/>
            </a:endParaRPr>
          </a:p>
        </p:txBody>
      </p:sp>
      <p:sp>
        <p:nvSpPr>
          <p:cNvPr id="10" name="TextBox 9"/>
          <p:cNvSpPr txBox="1"/>
          <p:nvPr/>
        </p:nvSpPr>
        <p:spPr>
          <a:xfrm>
            <a:off x="4600484" y="1058875"/>
            <a:ext cx="2118757" cy="1384995"/>
          </a:xfrm>
          <a:prstGeom prst="rect">
            <a:avLst/>
          </a:prstGeom>
          <a:noFill/>
        </p:spPr>
        <p:txBody>
          <a:bodyPr wrap="square" rtlCol="0">
            <a:spAutoFit/>
          </a:bodyPr>
          <a:lstStyle/>
          <a:p>
            <a:r>
              <a:rPr lang="en-US" sz="1400" dirty="0" smtClean="0">
                <a:latin typeface="Arial Rounded MT Bold" panose="020F0704030504030204" pitchFamily="34" charset="0"/>
              </a:rPr>
              <a:t>All students are required to wear their school hat at school every day.</a:t>
            </a:r>
          </a:p>
          <a:p>
            <a:r>
              <a:rPr lang="en-US" sz="1400" dirty="0" smtClean="0"/>
              <a:t> </a:t>
            </a:r>
          </a:p>
          <a:p>
            <a:endParaRPr lang="en-AU" sz="1400" dirty="0"/>
          </a:p>
        </p:txBody>
      </p:sp>
      <p:sp>
        <p:nvSpPr>
          <p:cNvPr id="2" name="TextBox 1"/>
          <p:cNvSpPr txBox="1"/>
          <p:nvPr/>
        </p:nvSpPr>
        <p:spPr>
          <a:xfrm>
            <a:off x="4671656" y="5022423"/>
            <a:ext cx="2093889" cy="4308872"/>
          </a:xfrm>
          <a:prstGeom prst="rect">
            <a:avLst/>
          </a:prstGeom>
          <a:solidFill>
            <a:schemeClr val="accent1">
              <a:lumMod val="60000"/>
              <a:lumOff val="40000"/>
            </a:schemeClr>
          </a:solidFill>
        </p:spPr>
        <p:txBody>
          <a:bodyPr wrap="square" rtlCol="0">
            <a:spAutoFit/>
          </a:bodyPr>
          <a:lstStyle/>
          <a:p>
            <a:pPr algn="ctr"/>
            <a:r>
              <a:rPr lang="en-US" sz="1400" b="1" i="1" dirty="0">
                <a:latin typeface="Arial Rounded MT Bold" panose="020F0704030504030204" pitchFamily="34" charset="0"/>
                <a:ea typeface="Open Sans Light" panose="020B0306030504020204" pitchFamily="34" charset="0"/>
                <a:cs typeface="Open Sans Light" panose="020B0306030504020204" pitchFamily="34" charset="0"/>
              </a:rPr>
              <a:t>Please see the attachments to this newsletter for more information about Kelly Sports, Snack Bar and our Community Hub. Any questions, please don’t hesitate to ask.</a:t>
            </a:r>
            <a:endParaRPr lang="en-US" sz="1400" b="1" i="1" u="sng" dirty="0">
              <a:latin typeface="Arial Rounded MT Bold" panose="020F0704030504030204" pitchFamily="34" charset="0"/>
              <a:ea typeface="Open Sans Light" panose="020B0306030504020204" pitchFamily="34" charset="0"/>
              <a:cs typeface="Open Sans Light" panose="020B0306030504020204" pitchFamily="34" charset="0"/>
            </a:endParaRPr>
          </a:p>
          <a:p>
            <a:pPr algn="ctr">
              <a:tabLst>
                <a:tab pos="809625" algn="l"/>
              </a:tabLst>
            </a:pPr>
            <a:r>
              <a:rPr lang="en-US" sz="1600" b="1" i="1" u="sng" dirty="0">
                <a:latin typeface="Arial Rounded MT Bold" panose="020F0704030504030204" pitchFamily="34" charset="0"/>
                <a:ea typeface="Open Sans Light" panose="020B0306030504020204" pitchFamily="34" charset="0"/>
                <a:cs typeface="Open Sans Light" panose="020B0306030504020204" pitchFamily="34" charset="0"/>
              </a:rPr>
              <a:t>Sports uniforms to be worn only on the following days:</a:t>
            </a:r>
          </a:p>
          <a:p>
            <a:pPr>
              <a:tabLst>
                <a:tab pos="809625" algn="l"/>
              </a:tabLst>
            </a:pPr>
            <a:r>
              <a:rPr lang="en-US" sz="1600" b="1" i="1" u="sng" dirty="0">
                <a:latin typeface="Arial Rounded MT Bold" panose="020F0704030504030204" pitchFamily="34" charset="0"/>
                <a:ea typeface="Open Sans Light" panose="020B0306030504020204" pitchFamily="34" charset="0"/>
                <a:cs typeface="Open Sans Light" panose="020B0306030504020204" pitchFamily="34" charset="0"/>
              </a:rPr>
              <a:t>Prep-   Tuesday</a:t>
            </a:r>
          </a:p>
          <a:p>
            <a:pPr>
              <a:tabLst>
                <a:tab pos="809625" algn="l"/>
              </a:tabLst>
            </a:pPr>
            <a:r>
              <a:rPr lang="en-US" sz="1600" b="1" i="1" u="sng" dirty="0">
                <a:latin typeface="Arial Rounded MT Bold" panose="020F0704030504030204" pitchFamily="34" charset="0"/>
                <a:ea typeface="Open Sans Light" panose="020B0306030504020204" pitchFamily="34" charset="0"/>
                <a:cs typeface="Open Sans Light" panose="020B0306030504020204" pitchFamily="34" charset="0"/>
              </a:rPr>
              <a:t>Year 1- Monday</a:t>
            </a:r>
          </a:p>
          <a:p>
            <a:pPr>
              <a:tabLst>
                <a:tab pos="809625" algn="l"/>
              </a:tabLst>
            </a:pPr>
            <a:r>
              <a:rPr lang="en-US" sz="1600" b="1" i="1" u="sng" dirty="0">
                <a:latin typeface="Arial Rounded MT Bold" panose="020F0704030504030204" pitchFamily="34" charset="0"/>
                <a:ea typeface="Open Sans Light" panose="020B0306030504020204" pitchFamily="34" charset="0"/>
                <a:cs typeface="Open Sans Light" panose="020B0306030504020204" pitchFamily="34" charset="0"/>
              </a:rPr>
              <a:t>Year 2-  Friday</a:t>
            </a:r>
          </a:p>
          <a:p>
            <a:pPr>
              <a:tabLst>
                <a:tab pos="809625" algn="l"/>
              </a:tabLst>
            </a:pPr>
            <a:r>
              <a:rPr lang="en-US" sz="1600" b="1" i="1" u="sng" dirty="0">
                <a:latin typeface="Arial Rounded MT Bold" panose="020F0704030504030204" pitchFamily="34" charset="0"/>
                <a:ea typeface="Open Sans Light" panose="020B0306030504020204" pitchFamily="34" charset="0"/>
                <a:cs typeface="Open Sans Light" panose="020B0306030504020204" pitchFamily="34" charset="0"/>
              </a:rPr>
              <a:t>Year 3/4- Tuesday</a:t>
            </a:r>
          </a:p>
          <a:p>
            <a:pPr>
              <a:tabLst>
                <a:tab pos="809625" algn="l"/>
              </a:tabLst>
            </a:pPr>
            <a:r>
              <a:rPr lang="en-US" sz="1600" b="1" i="1" u="sng" dirty="0">
                <a:latin typeface="Arial Rounded MT Bold" panose="020F0704030504030204" pitchFamily="34" charset="0"/>
                <a:ea typeface="Open Sans Light" panose="020B0306030504020204" pitchFamily="34" charset="0"/>
                <a:cs typeface="Open Sans Light" panose="020B0306030504020204" pitchFamily="34" charset="0"/>
              </a:rPr>
              <a:t>Year 5/6- </a:t>
            </a:r>
          </a:p>
          <a:p>
            <a:pPr>
              <a:tabLst>
                <a:tab pos="809625" algn="l"/>
              </a:tabLst>
            </a:pPr>
            <a:r>
              <a:rPr lang="en-US" sz="1600" b="1" i="1" u="sng" dirty="0">
                <a:latin typeface="Arial Rounded MT Bold" panose="020F0704030504030204" pitchFamily="34" charset="0"/>
                <a:ea typeface="Open Sans Light" panose="020B0306030504020204" pitchFamily="34" charset="0"/>
                <a:cs typeface="Open Sans Light" panose="020B0306030504020204" pitchFamily="34" charset="0"/>
              </a:rPr>
              <a:t>Monday &amp; Friday</a:t>
            </a:r>
          </a:p>
        </p:txBody>
      </p:sp>
      <p:sp>
        <p:nvSpPr>
          <p:cNvPr id="5" name="TextBox 4"/>
          <p:cNvSpPr txBox="1"/>
          <p:nvPr/>
        </p:nvSpPr>
        <p:spPr>
          <a:xfrm>
            <a:off x="407624" y="3399048"/>
            <a:ext cx="3708461" cy="5524615"/>
          </a:xfrm>
          <a:prstGeom prst="rect">
            <a:avLst/>
          </a:prstGeom>
          <a:noFill/>
        </p:spPr>
        <p:txBody>
          <a:bodyPr wrap="square" rtlCol="0">
            <a:spAutoFit/>
          </a:bodyPr>
          <a:lstStyle/>
          <a:p>
            <a:endParaRPr lang="en-AU" dirty="0"/>
          </a:p>
        </p:txBody>
      </p:sp>
      <p:graphicFrame>
        <p:nvGraphicFramePr>
          <p:cNvPr id="7" name="Table 6"/>
          <p:cNvGraphicFramePr>
            <a:graphicFrameLocks noGrp="1"/>
          </p:cNvGraphicFramePr>
          <p:nvPr>
            <p:extLst>
              <p:ext uri="{D42A27DB-BD31-4B8C-83A1-F6EECF244321}">
                <p14:modId xmlns:p14="http://schemas.microsoft.com/office/powerpoint/2010/main" val="3210140841"/>
              </p:ext>
            </p:extLst>
          </p:nvPr>
        </p:nvGraphicFramePr>
        <p:xfrm>
          <a:off x="27295" y="3166378"/>
          <a:ext cx="4520558" cy="5694680"/>
        </p:xfrm>
        <a:graphic>
          <a:graphicData uri="http://schemas.openxmlformats.org/drawingml/2006/table">
            <a:tbl>
              <a:tblPr firstRow="1" bandRow="1">
                <a:tableStyleId>{5C22544A-7EE6-4342-B048-85BDC9FD1C3A}</a:tableStyleId>
              </a:tblPr>
              <a:tblGrid>
                <a:gridCol w="1691335">
                  <a:extLst>
                    <a:ext uri="{9D8B030D-6E8A-4147-A177-3AD203B41FA5}">
                      <a16:colId xmlns:a16="http://schemas.microsoft.com/office/drawing/2014/main" val="1562226279"/>
                    </a:ext>
                  </a:extLst>
                </a:gridCol>
                <a:gridCol w="2829223">
                  <a:extLst>
                    <a:ext uri="{9D8B030D-6E8A-4147-A177-3AD203B41FA5}">
                      <a16:colId xmlns:a16="http://schemas.microsoft.com/office/drawing/2014/main" val="4094099692"/>
                    </a:ext>
                  </a:extLst>
                </a:gridCol>
              </a:tblGrid>
              <a:tr h="370840">
                <a:tc>
                  <a:txBody>
                    <a:bodyPr/>
                    <a:lstStyle/>
                    <a:p>
                      <a:r>
                        <a:rPr lang="en-AU" dirty="0" smtClean="0"/>
                        <a:t>Class</a:t>
                      </a:r>
                      <a:endParaRPr lang="en-AU" dirty="0"/>
                    </a:p>
                  </a:txBody>
                  <a:tcPr/>
                </a:tc>
                <a:tc>
                  <a:txBody>
                    <a:bodyPr/>
                    <a:lstStyle/>
                    <a:p>
                      <a:r>
                        <a:rPr lang="en-AU" dirty="0" smtClean="0"/>
                        <a:t>Students</a:t>
                      </a:r>
                      <a:endParaRPr lang="en-AU" dirty="0"/>
                    </a:p>
                  </a:txBody>
                  <a:tcPr/>
                </a:tc>
                <a:extLst>
                  <a:ext uri="{0D108BD9-81ED-4DB2-BD59-A6C34878D82A}">
                    <a16:rowId xmlns:a16="http://schemas.microsoft.com/office/drawing/2014/main" val="1072851269"/>
                  </a:ext>
                </a:extLst>
              </a:tr>
              <a:tr h="370840">
                <a:tc>
                  <a:txBody>
                    <a:bodyPr/>
                    <a:lstStyle/>
                    <a:p>
                      <a:r>
                        <a:rPr lang="en-AU" dirty="0" smtClean="0"/>
                        <a:t>Prep </a:t>
                      </a:r>
                      <a:r>
                        <a:rPr lang="en-AU" dirty="0" smtClean="0"/>
                        <a:t>M</a:t>
                      </a:r>
                      <a:endParaRPr lang="en-AU" dirty="0"/>
                    </a:p>
                  </a:txBody>
                  <a:tcPr/>
                </a:tc>
                <a:tc>
                  <a:txBody>
                    <a:bodyPr/>
                    <a:lstStyle/>
                    <a:p>
                      <a:r>
                        <a:rPr lang="en-AU" dirty="0" smtClean="0"/>
                        <a:t>Alison and Kayla</a:t>
                      </a:r>
                      <a:endParaRPr lang="en-AU" dirty="0"/>
                    </a:p>
                  </a:txBody>
                  <a:tcPr/>
                </a:tc>
                <a:extLst>
                  <a:ext uri="{0D108BD9-81ED-4DB2-BD59-A6C34878D82A}">
                    <a16:rowId xmlns:a16="http://schemas.microsoft.com/office/drawing/2014/main" val="3172739726"/>
                  </a:ext>
                </a:extLst>
              </a:tr>
              <a:tr h="370840">
                <a:tc>
                  <a:txBody>
                    <a:bodyPr/>
                    <a:lstStyle/>
                    <a:p>
                      <a:r>
                        <a:rPr lang="en-AU" dirty="0" smtClean="0"/>
                        <a:t>Prep N</a:t>
                      </a:r>
                      <a:endParaRPr lang="en-AU" dirty="0"/>
                    </a:p>
                  </a:txBody>
                  <a:tcPr/>
                </a:tc>
                <a:tc>
                  <a:txBody>
                    <a:bodyPr/>
                    <a:lstStyle/>
                    <a:p>
                      <a:r>
                        <a:rPr lang="en-AU" dirty="0" smtClean="0"/>
                        <a:t>Nathaniel and </a:t>
                      </a:r>
                      <a:r>
                        <a:rPr lang="en-AU" dirty="0" err="1" smtClean="0"/>
                        <a:t>Layth</a:t>
                      </a:r>
                      <a:endParaRPr lang="en-AU" dirty="0"/>
                    </a:p>
                  </a:txBody>
                  <a:tcPr/>
                </a:tc>
                <a:extLst>
                  <a:ext uri="{0D108BD9-81ED-4DB2-BD59-A6C34878D82A}">
                    <a16:rowId xmlns:a16="http://schemas.microsoft.com/office/drawing/2014/main" val="628442564"/>
                  </a:ext>
                </a:extLst>
              </a:tr>
              <a:tr h="370840">
                <a:tc>
                  <a:txBody>
                    <a:bodyPr/>
                    <a:lstStyle/>
                    <a:p>
                      <a:r>
                        <a:rPr lang="en-AU" dirty="0" smtClean="0"/>
                        <a:t>1I</a:t>
                      </a:r>
                      <a:endParaRPr lang="en-AU" dirty="0"/>
                    </a:p>
                  </a:txBody>
                  <a:tcPr/>
                </a:tc>
                <a:tc>
                  <a:txBody>
                    <a:bodyPr/>
                    <a:lstStyle/>
                    <a:p>
                      <a:r>
                        <a:rPr lang="en-AU" dirty="0" err="1" smtClean="0"/>
                        <a:t>Ramael</a:t>
                      </a:r>
                      <a:r>
                        <a:rPr lang="en-AU" baseline="0" dirty="0" smtClean="0"/>
                        <a:t> and Isabel</a:t>
                      </a:r>
                      <a:endParaRPr lang="en-AU" dirty="0"/>
                    </a:p>
                  </a:txBody>
                  <a:tcPr/>
                </a:tc>
                <a:extLst>
                  <a:ext uri="{0D108BD9-81ED-4DB2-BD59-A6C34878D82A}">
                    <a16:rowId xmlns:a16="http://schemas.microsoft.com/office/drawing/2014/main" val="827444070"/>
                  </a:ext>
                </a:extLst>
              </a:tr>
              <a:tr h="370840">
                <a:tc>
                  <a:txBody>
                    <a:bodyPr/>
                    <a:lstStyle/>
                    <a:p>
                      <a:r>
                        <a:rPr lang="en-AU" dirty="0" smtClean="0"/>
                        <a:t>1J</a:t>
                      </a:r>
                      <a:endParaRPr lang="en-AU" dirty="0"/>
                    </a:p>
                  </a:txBody>
                  <a:tcPr/>
                </a:tc>
                <a:tc>
                  <a:txBody>
                    <a:bodyPr/>
                    <a:lstStyle/>
                    <a:p>
                      <a:r>
                        <a:rPr lang="en-AU" dirty="0" smtClean="0"/>
                        <a:t>Andy and Claudette</a:t>
                      </a:r>
                      <a:endParaRPr lang="en-AU" dirty="0"/>
                    </a:p>
                  </a:txBody>
                  <a:tcPr/>
                </a:tc>
                <a:extLst>
                  <a:ext uri="{0D108BD9-81ED-4DB2-BD59-A6C34878D82A}">
                    <a16:rowId xmlns:a16="http://schemas.microsoft.com/office/drawing/2014/main" val="4140576544"/>
                  </a:ext>
                </a:extLst>
              </a:tr>
              <a:tr h="370840">
                <a:tc>
                  <a:txBody>
                    <a:bodyPr/>
                    <a:lstStyle/>
                    <a:p>
                      <a:r>
                        <a:rPr lang="en-AU" dirty="0" smtClean="0"/>
                        <a:t>2K</a:t>
                      </a:r>
                      <a:endParaRPr lang="en-AU" dirty="0"/>
                    </a:p>
                  </a:txBody>
                  <a:tcPr/>
                </a:tc>
                <a:tc>
                  <a:txBody>
                    <a:bodyPr/>
                    <a:lstStyle/>
                    <a:p>
                      <a:r>
                        <a:rPr lang="en-US" dirty="0" err="1" smtClean="0"/>
                        <a:t>Shenith</a:t>
                      </a:r>
                      <a:r>
                        <a:rPr lang="en-US" dirty="0" smtClean="0"/>
                        <a:t> and </a:t>
                      </a:r>
                      <a:r>
                        <a:rPr lang="en-US" dirty="0" err="1" smtClean="0"/>
                        <a:t>Zavian</a:t>
                      </a:r>
                      <a:endParaRPr lang="en-AU" dirty="0"/>
                    </a:p>
                  </a:txBody>
                  <a:tcPr/>
                </a:tc>
                <a:extLst>
                  <a:ext uri="{0D108BD9-81ED-4DB2-BD59-A6C34878D82A}">
                    <a16:rowId xmlns:a16="http://schemas.microsoft.com/office/drawing/2014/main" val="1076976491"/>
                  </a:ext>
                </a:extLst>
              </a:tr>
              <a:tr h="370840">
                <a:tc>
                  <a:txBody>
                    <a:bodyPr/>
                    <a:lstStyle/>
                    <a:p>
                      <a:r>
                        <a:rPr lang="en-AU" dirty="0" smtClean="0"/>
                        <a:t>2L</a:t>
                      </a:r>
                      <a:endParaRPr lang="en-AU" dirty="0"/>
                    </a:p>
                  </a:txBody>
                  <a:tcPr/>
                </a:tc>
                <a:tc>
                  <a:txBody>
                    <a:bodyPr/>
                    <a:lstStyle/>
                    <a:p>
                      <a:r>
                        <a:rPr lang="en-US" dirty="0" err="1" smtClean="0"/>
                        <a:t>Karmen</a:t>
                      </a:r>
                      <a:r>
                        <a:rPr lang="en-US" dirty="0" smtClean="0"/>
                        <a:t> and Elias</a:t>
                      </a:r>
                      <a:endParaRPr lang="en-AU" dirty="0"/>
                    </a:p>
                  </a:txBody>
                  <a:tcPr/>
                </a:tc>
                <a:extLst>
                  <a:ext uri="{0D108BD9-81ED-4DB2-BD59-A6C34878D82A}">
                    <a16:rowId xmlns:a16="http://schemas.microsoft.com/office/drawing/2014/main" val="2236304"/>
                  </a:ext>
                </a:extLst>
              </a:tr>
              <a:tr h="370840">
                <a:tc>
                  <a:txBody>
                    <a:bodyPr/>
                    <a:lstStyle/>
                    <a:p>
                      <a:r>
                        <a:rPr lang="en-AU" dirty="0" smtClean="0"/>
                        <a:t>3/4P</a:t>
                      </a:r>
                      <a:endParaRPr lang="en-AU" dirty="0"/>
                    </a:p>
                  </a:txBody>
                  <a:tcPr/>
                </a:tc>
                <a:tc>
                  <a:txBody>
                    <a:bodyPr/>
                    <a:lstStyle/>
                    <a:p>
                      <a:r>
                        <a:rPr lang="en-US" dirty="0" err="1" smtClean="0"/>
                        <a:t>Lamitta</a:t>
                      </a:r>
                      <a:r>
                        <a:rPr lang="en-US" dirty="0" smtClean="0"/>
                        <a:t> and Xavier</a:t>
                      </a:r>
                      <a:endParaRPr lang="en-AU" dirty="0"/>
                    </a:p>
                  </a:txBody>
                  <a:tcPr/>
                </a:tc>
                <a:extLst>
                  <a:ext uri="{0D108BD9-81ED-4DB2-BD59-A6C34878D82A}">
                    <a16:rowId xmlns:a16="http://schemas.microsoft.com/office/drawing/2014/main" val="1359235466"/>
                  </a:ext>
                </a:extLst>
              </a:tr>
              <a:tr h="370840">
                <a:tc>
                  <a:txBody>
                    <a:bodyPr/>
                    <a:lstStyle/>
                    <a:p>
                      <a:r>
                        <a:rPr lang="en-AU" dirty="0" smtClean="0"/>
                        <a:t>3/4R</a:t>
                      </a:r>
                      <a:endParaRPr lang="en-AU" dirty="0"/>
                    </a:p>
                  </a:txBody>
                  <a:tcPr/>
                </a:tc>
                <a:tc>
                  <a:txBody>
                    <a:bodyPr/>
                    <a:lstStyle/>
                    <a:p>
                      <a:r>
                        <a:rPr lang="en-AU" dirty="0" err="1" smtClean="0"/>
                        <a:t>Roshika</a:t>
                      </a:r>
                      <a:r>
                        <a:rPr lang="en-AU" dirty="0" smtClean="0"/>
                        <a:t> and Matthew</a:t>
                      </a:r>
                      <a:endParaRPr lang="en-AU" dirty="0"/>
                    </a:p>
                  </a:txBody>
                  <a:tcPr/>
                </a:tc>
                <a:extLst>
                  <a:ext uri="{0D108BD9-81ED-4DB2-BD59-A6C34878D82A}">
                    <a16:rowId xmlns:a16="http://schemas.microsoft.com/office/drawing/2014/main" val="2839721091"/>
                  </a:ext>
                </a:extLst>
              </a:tr>
              <a:tr h="370840">
                <a:tc>
                  <a:txBody>
                    <a:bodyPr/>
                    <a:lstStyle/>
                    <a:p>
                      <a:r>
                        <a:rPr lang="en-AU" dirty="0" smtClean="0"/>
                        <a:t>3/4S</a:t>
                      </a:r>
                      <a:endParaRPr lang="en-AU" dirty="0"/>
                    </a:p>
                  </a:txBody>
                  <a:tcPr/>
                </a:tc>
                <a:tc>
                  <a:txBody>
                    <a:bodyPr/>
                    <a:lstStyle/>
                    <a:p>
                      <a:r>
                        <a:rPr lang="en-AU" dirty="0" err="1" smtClean="0"/>
                        <a:t>Telua</a:t>
                      </a:r>
                      <a:r>
                        <a:rPr lang="en-AU" dirty="0" smtClean="0"/>
                        <a:t> and Nadia</a:t>
                      </a:r>
                      <a:endParaRPr lang="en-AU" dirty="0"/>
                    </a:p>
                  </a:txBody>
                  <a:tcPr/>
                </a:tc>
                <a:extLst>
                  <a:ext uri="{0D108BD9-81ED-4DB2-BD59-A6C34878D82A}">
                    <a16:rowId xmlns:a16="http://schemas.microsoft.com/office/drawing/2014/main" val="2983699036"/>
                  </a:ext>
                </a:extLst>
              </a:tr>
              <a:tr h="370840">
                <a:tc>
                  <a:txBody>
                    <a:bodyPr/>
                    <a:lstStyle/>
                    <a:p>
                      <a:r>
                        <a:rPr lang="en-AU" dirty="0" smtClean="0"/>
                        <a:t>5/6 Harvey</a:t>
                      </a:r>
                      <a:endParaRPr lang="en-AU" dirty="0"/>
                    </a:p>
                  </a:txBody>
                  <a:tcPr/>
                </a:tc>
                <a:tc>
                  <a:txBody>
                    <a:bodyPr/>
                    <a:lstStyle/>
                    <a:p>
                      <a:r>
                        <a:rPr lang="en-AU" dirty="0" err="1" smtClean="0"/>
                        <a:t>Jia</a:t>
                      </a:r>
                      <a:endParaRPr lang="en-AU" dirty="0"/>
                    </a:p>
                  </a:txBody>
                  <a:tcPr/>
                </a:tc>
                <a:extLst>
                  <a:ext uri="{0D108BD9-81ED-4DB2-BD59-A6C34878D82A}">
                    <a16:rowId xmlns:a16="http://schemas.microsoft.com/office/drawing/2014/main" val="482342623"/>
                  </a:ext>
                </a:extLst>
              </a:tr>
              <a:tr h="370840">
                <a:tc>
                  <a:txBody>
                    <a:bodyPr/>
                    <a:lstStyle/>
                    <a:p>
                      <a:r>
                        <a:rPr lang="en-AU" dirty="0" smtClean="0"/>
                        <a:t>5/6 Jennings</a:t>
                      </a:r>
                      <a:endParaRPr lang="en-AU" dirty="0"/>
                    </a:p>
                  </a:txBody>
                  <a:tcPr/>
                </a:tc>
                <a:tc>
                  <a:txBody>
                    <a:bodyPr/>
                    <a:lstStyle/>
                    <a:p>
                      <a:r>
                        <a:rPr lang="en-US" dirty="0" err="1" smtClean="0"/>
                        <a:t>Roden</a:t>
                      </a:r>
                      <a:r>
                        <a:rPr lang="en-US" dirty="0" smtClean="0"/>
                        <a:t> and </a:t>
                      </a:r>
                      <a:r>
                        <a:rPr lang="en-US" dirty="0" err="1" smtClean="0"/>
                        <a:t>Nassef</a:t>
                      </a:r>
                      <a:endParaRPr lang="en-AU" dirty="0"/>
                    </a:p>
                  </a:txBody>
                  <a:tcPr/>
                </a:tc>
                <a:extLst>
                  <a:ext uri="{0D108BD9-81ED-4DB2-BD59-A6C34878D82A}">
                    <a16:rowId xmlns:a16="http://schemas.microsoft.com/office/drawing/2014/main" val="1642412268"/>
                  </a:ext>
                </a:extLst>
              </a:tr>
              <a:tr h="370840">
                <a:tc>
                  <a:txBody>
                    <a:bodyPr/>
                    <a:lstStyle/>
                    <a:p>
                      <a:r>
                        <a:rPr lang="en-AU" dirty="0" smtClean="0"/>
                        <a:t>5/6 </a:t>
                      </a:r>
                      <a:r>
                        <a:rPr lang="en-AU" dirty="0" err="1" smtClean="0"/>
                        <a:t>Anh</a:t>
                      </a:r>
                      <a:r>
                        <a:rPr lang="en-AU" dirty="0" smtClean="0"/>
                        <a:t> Do</a:t>
                      </a:r>
                      <a:endParaRPr lang="en-AU" dirty="0"/>
                    </a:p>
                  </a:txBody>
                  <a:tcPr/>
                </a:tc>
                <a:tc>
                  <a:txBody>
                    <a:bodyPr/>
                    <a:lstStyle/>
                    <a:p>
                      <a:r>
                        <a:rPr lang="en-US" dirty="0" smtClean="0"/>
                        <a:t>Daniel A and Samantha</a:t>
                      </a:r>
                      <a:endParaRPr lang="en-AU" dirty="0"/>
                    </a:p>
                  </a:txBody>
                  <a:tcPr/>
                </a:tc>
                <a:extLst>
                  <a:ext uri="{0D108BD9-81ED-4DB2-BD59-A6C34878D82A}">
                    <a16:rowId xmlns:a16="http://schemas.microsoft.com/office/drawing/2014/main" val="52191158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smtClean="0"/>
                        <a:t>Miss</a:t>
                      </a:r>
                      <a:r>
                        <a:rPr lang="en-AU" baseline="0" dirty="0" smtClean="0"/>
                        <a:t> Sharon’s Award</a:t>
                      </a:r>
                      <a:endParaRPr lang="en-AU" dirty="0" smtClean="0"/>
                    </a:p>
                    <a:p>
                      <a:endParaRPr lang="en-AU" dirty="0"/>
                    </a:p>
                  </a:txBody>
                  <a:tcPr/>
                </a:tc>
                <a:tc>
                  <a:txBody>
                    <a:bodyPr/>
                    <a:lstStyle/>
                    <a:p>
                      <a:r>
                        <a:rPr lang="en-AU" dirty="0" err="1" smtClean="0"/>
                        <a:t>Meerna</a:t>
                      </a:r>
                      <a:endParaRPr lang="en-AU" dirty="0"/>
                    </a:p>
                  </a:txBody>
                  <a:tcPr/>
                </a:tc>
                <a:extLst>
                  <a:ext uri="{0D108BD9-81ED-4DB2-BD59-A6C34878D82A}">
                    <a16:rowId xmlns:a16="http://schemas.microsoft.com/office/drawing/2014/main" val="2247121630"/>
                  </a:ext>
                </a:extLst>
              </a:tr>
              <a:tr h="370840">
                <a:tc>
                  <a:txBody>
                    <a:bodyPr/>
                    <a:lstStyle/>
                    <a:p>
                      <a:endParaRPr lang="en-AU" dirty="0"/>
                    </a:p>
                  </a:txBody>
                  <a:tcPr/>
                </a:tc>
                <a:tc>
                  <a:txBody>
                    <a:bodyPr/>
                    <a:lstStyle/>
                    <a:p>
                      <a:endParaRPr lang="en-AU" dirty="0"/>
                    </a:p>
                  </a:txBody>
                  <a:tcPr/>
                </a:tc>
                <a:extLst>
                  <a:ext uri="{0D108BD9-81ED-4DB2-BD59-A6C34878D82A}">
                    <a16:rowId xmlns:a16="http://schemas.microsoft.com/office/drawing/2014/main" val="1740264916"/>
                  </a:ext>
                </a:extLst>
              </a:tr>
            </a:tbl>
          </a:graphicData>
        </a:graphic>
      </p:graphicFrame>
      <p:sp>
        <p:nvSpPr>
          <p:cNvPr id="6" name="AutoShape 2" descr="https://lh4.googleusercontent.com/6dPVSAnNuAaHeMKwP6uP265q-MY-7Ym4Tm009Mdqf5WKfMYA9JFaU3eLUhigb3cfk-Ah7LZJdjsEoaoTEY962Nk6sffTY59cTAMEgWB4wADkfvMWrDvaWhiX3_FktXmilaQWKWE"/>
          <p:cNvSpPr>
            <a:spLocks noChangeAspect="1" noChangeArrowheads="1"/>
          </p:cNvSpPr>
          <p:nvPr/>
        </p:nvSpPr>
        <p:spPr bwMode="auto">
          <a:xfrm>
            <a:off x="123825" y="-1303338"/>
            <a:ext cx="3162300" cy="3190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4" name="Picture 13"/>
          <p:cNvPicPr>
            <a:picLocks noChangeAspect="1"/>
          </p:cNvPicPr>
          <p:nvPr/>
        </p:nvPicPr>
        <p:blipFill>
          <a:blip r:embed="rId4"/>
          <a:stretch>
            <a:fillRect/>
          </a:stretch>
        </p:blipFill>
        <p:spPr>
          <a:xfrm>
            <a:off x="90914" y="71602"/>
            <a:ext cx="2316398" cy="2316398"/>
          </a:xfrm>
          <a:prstGeom prst="rect">
            <a:avLst/>
          </a:prstGeom>
        </p:spPr>
      </p:pic>
    </p:spTree>
    <p:extLst>
      <p:ext uri="{BB962C8B-B14F-4D97-AF65-F5344CB8AC3E}">
        <p14:creationId xmlns:p14="http://schemas.microsoft.com/office/powerpoint/2010/main" val="3510298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9248</TotalTime>
  <Words>458</Words>
  <Application>Microsoft Office PowerPoint</Application>
  <PresentationFormat>Letter Paper (8.5x11 in)</PresentationFormat>
  <Paragraphs>89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 Rounded MT Bold</vt:lpstr>
      <vt:lpstr>Calibri Light</vt:lpstr>
      <vt:lpstr>Arial</vt:lpstr>
      <vt:lpstr>Wingdings</vt:lpstr>
      <vt:lpstr>Amatic SC</vt:lpstr>
      <vt:lpstr>Pompiere </vt:lpstr>
      <vt:lpstr>Open Sans Light</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Gonzalez</dc:creator>
  <cp:lastModifiedBy>Alison Bretag</cp:lastModifiedBy>
  <cp:revision>92</cp:revision>
  <cp:lastPrinted>2020-02-09T23:11:50Z</cp:lastPrinted>
  <dcterms:created xsi:type="dcterms:W3CDTF">2014-11-15T02:21:14Z</dcterms:created>
  <dcterms:modified xsi:type="dcterms:W3CDTF">2020-02-09T23:47:13Z</dcterms:modified>
</cp:coreProperties>
</file>