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3"/>
  </p:handoutMasterIdLst>
  <p:sldIdLst>
    <p:sldId id="258" r:id="rId2"/>
  </p:sldIdLst>
  <p:sldSz cx="6858000" cy="9144000" type="letter"/>
  <p:notesSz cx="6797675" cy="9926638"/>
  <p:embeddedFontLst>
    <p:embeddedFont>
      <p:font typeface="Open Sans Light" panose="020B0604020202020204" charset="0"/>
      <p:regular r:id="rId4"/>
      <p:italic r:id="rId5"/>
    </p:embeddedFon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
      <p:font typeface="Arial Rounded MT Bold" panose="020F0704030504030204" pitchFamily="3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ACE5"/>
    <a:srgbClr val="4BCD9B"/>
    <a:srgbClr val="61B796"/>
    <a:srgbClr val="DEC786"/>
    <a:srgbClr val="D4A97E"/>
    <a:srgbClr val="FFCC00"/>
    <a:srgbClr val="66FF33"/>
    <a:srgbClr val="99FF33"/>
    <a:srgbClr val="FF33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6" autoAdjust="0"/>
    <p:restoredTop sz="94660"/>
  </p:normalViewPr>
  <p:slideViewPr>
    <p:cSldViewPr snapToGrid="0" showGuides="1">
      <p:cViewPr varScale="1">
        <p:scale>
          <a:sx n="87" d="100"/>
          <a:sy n="87" d="100"/>
        </p:scale>
        <p:origin x="2868" y="108"/>
      </p:cViewPr>
      <p:guideLst>
        <p:guide orient="horz" pos="2880"/>
        <p:guide pos="2160"/>
      </p:guideLst>
    </p:cSldViewPr>
  </p:slideViewPr>
  <p:notesTextViewPr>
    <p:cViewPr>
      <p:scale>
        <a:sx n="1" d="1"/>
        <a:sy n="1" d="1"/>
      </p:scale>
      <p:origin x="0" y="0"/>
    </p:cViewPr>
  </p:notesTextViewPr>
  <p:notesViewPr>
    <p:cSldViewPr snapToGrid="0" showGuides="1">
      <p:cViewPr varScale="1">
        <p:scale>
          <a:sx n="53" d="100"/>
          <a:sy n="53" d="100"/>
        </p:scale>
        <p:origin x="254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handoutMaster" Target="handoutMasters/handout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5"/>
          </a:xfrm>
          <a:prstGeom prst="rect">
            <a:avLst/>
          </a:prstGeom>
        </p:spPr>
        <p:txBody>
          <a:bodyPr vert="horz" lIns="93177" tIns="46589" rIns="93177" bIns="46589" rtlCol="0"/>
          <a:lstStyle>
            <a:lvl1pPr algn="r">
              <a:defRPr sz="1200"/>
            </a:lvl1pPr>
          </a:lstStyle>
          <a:p>
            <a:fld id="{D953BA06-4A16-40E9-8730-D2CE8F64176C}" type="datetimeFigureOut">
              <a:rPr lang="en-US" smtClean="0"/>
              <a:t>1/29/2021</a:t>
            </a:fld>
            <a:endParaRPr lang="en-US"/>
          </a:p>
        </p:txBody>
      </p:sp>
      <p:sp>
        <p:nvSpPr>
          <p:cNvPr id="4" name="Footer Placeholder 3"/>
          <p:cNvSpPr>
            <a:spLocks noGrp="1"/>
          </p:cNvSpPr>
          <p:nvPr>
            <p:ph type="ftr" sz="quarter" idx="2"/>
          </p:nvPr>
        </p:nvSpPr>
        <p:spPr>
          <a:xfrm>
            <a:off x="0" y="9428584"/>
            <a:ext cx="2945659" cy="498054"/>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4"/>
          </a:xfrm>
          <a:prstGeom prst="rect">
            <a:avLst/>
          </a:prstGeom>
        </p:spPr>
        <p:txBody>
          <a:bodyPr vert="horz" lIns="93177" tIns="46589" rIns="93177" bIns="46589" rtlCol="0" anchor="b"/>
          <a:lstStyle>
            <a:lvl1pPr algn="r">
              <a:defRPr sz="1200"/>
            </a:lvl1pPr>
          </a:lstStyle>
          <a:p>
            <a:fld id="{B3D7DE91-8CF2-4510-8BF7-D237584AF257}" type="slidenum">
              <a:rPr lang="en-US" smtClean="0"/>
              <a:t>‹#›</a:t>
            </a:fld>
            <a:endParaRPr lang="en-US"/>
          </a:p>
        </p:txBody>
      </p:sp>
    </p:spTree>
    <p:extLst>
      <p:ext uri="{BB962C8B-B14F-4D97-AF65-F5344CB8AC3E}">
        <p14:creationId xmlns:p14="http://schemas.microsoft.com/office/powerpoint/2010/main" val="14798201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8F3B6F-EE77-45F3-8ADC-61D5DF62CC9C}"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905877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8F3B6F-EE77-45F3-8ADC-61D5DF62CC9C}"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71089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8F3B6F-EE77-45F3-8ADC-61D5DF62CC9C}"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4124722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8F3B6F-EE77-45F3-8ADC-61D5DF62CC9C}"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151112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8F3B6F-EE77-45F3-8ADC-61D5DF62CC9C}"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2386625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8F3B6F-EE77-45F3-8ADC-61D5DF62CC9C}"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1540590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8F3B6F-EE77-45F3-8ADC-61D5DF62CC9C}" type="datetimeFigureOut">
              <a:rPr lang="en-US" smtClean="0"/>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166445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8F3B6F-EE77-45F3-8ADC-61D5DF62CC9C}" type="datetimeFigureOut">
              <a:rPr lang="en-US" smtClean="0"/>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1925460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8F3B6F-EE77-45F3-8ADC-61D5DF62CC9C}" type="datetimeFigureOut">
              <a:rPr lang="en-US" smtClean="0"/>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4286581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8F3B6F-EE77-45F3-8ADC-61D5DF62CC9C}"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1881637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8F3B6F-EE77-45F3-8ADC-61D5DF62CC9C}"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497011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D68F3B6F-EE77-45F3-8ADC-61D5DF62CC9C}" type="datetimeFigureOut">
              <a:rPr lang="en-US" smtClean="0"/>
              <a:t>1/29/2021</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F5D40D97-33F6-4971-95A1-2EC61B1102BF}" type="slidenum">
              <a:rPr lang="en-US" smtClean="0"/>
              <a:t>‹#›</a:t>
            </a:fld>
            <a:endParaRPr lang="en-US"/>
          </a:p>
        </p:txBody>
      </p:sp>
    </p:spTree>
    <p:extLst>
      <p:ext uri="{BB962C8B-B14F-4D97-AF65-F5344CB8AC3E}">
        <p14:creationId xmlns:p14="http://schemas.microsoft.com/office/powerpoint/2010/main" val="135714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mailto:principal@sdbroadmeadows.catholic.edu.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4476"/>
            <a:ext cx="6858000" cy="1396174"/>
          </a:xfrm>
          <a:prstGeom prst="rect">
            <a:avLst/>
          </a:prstGeom>
          <a:solidFill>
            <a:srgbClr val="61B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t>
            </a:r>
            <a:endParaRPr lang="en-US" dirty="0"/>
          </a:p>
        </p:txBody>
      </p:sp>
      <p:sp>
        <p:nvSpPr>
          <p:cNvPr id="13" name="TextBox 12"/>
          <p:cNvSpPr txBox="1"/>
          <p:nvPr/>
        </p:nvSpPr>
        <p:spPr>
          <a:xfrm>
            <a:off x="91202" y="1352864"/>
            <a:ext cx="6601207" cy="7684155"/>
          </a:xfrm>
          <a:prstGeom prst="rect">
            <a:avLst/>
          </a:prstGeom>
          <a:noFill/>
        </p:spPr>
        <p:txBody>
          <a:bodyPr wrap="square" rtlCol="0">
            <a:spAutoFit/>
          </a:bodyPr>
          <a:lstStyle/>
          <a:p>
            <a:pPr>
              <a:lnSpc>
                <a:spcPts val="1600"/>
              </a:lnSpc>
            </a:pPr>
            <a:r>
              <a:rPr lang="en-US" sz="1200" dirty="0" smtClean="0">
                <a:latin typeface="Arial Rounded MT Bold" panose="020F0704030504030204" pitchFamily="34" charset="0"/>
                <a:ea typeface="Open Sans Light" panose="020B0306030504020204" pitchFamily="34" charset="0"/>
                <a:cs typeface="Open Sans Light" panose="020B0306030504020204" pitchFamily="34" charset="0"/>
              </a:rPr>
              <a:t>Dear Families, </a:t>
            </a:r>
          </a:p>
          <a:p>
            <a:pPr>
              <a:lnSpc>
                <a:spcPts val="1600"/>
              </a:lnSpc>
            </a:pPr>
            <a:r>
              <a:rPr lang="en-US" sz="1200" dirty="0" smtClean="0">
                <a:latin typeface="Arial Rounded MT Bold" panose="020F0704030504030204" pitchFamily="34" charset="0"/>
                <a:ea typeface="Open Sans Light" panose="020B0306030504020204" pitchFamily="34" charset="0"/>
                <a:cs typeface="Open Sans Light" panose="020B0306030504020204" pitchFamily="34" charset="0"/>
              </a:rPr>
              <a:t>I hope you have all had a lovely break and we look forward to supporting your children on their learning journey here at St. Dominic’s. If you are new to our school, a special welcome and prayer for you as you join our St. Dominic’s family. We can only hope that 2021 will be a smoother year than last year as we move forward into our new Covid normal. Our community is strong and faith-filled-we learned so much last year about ourselves and about each other. Let’s learn from this as we put some new practices and routines into place based on community health and safety.</a:t>
            </a:r>
          </a:p>
          <a:p>
            <a:pPr>
              <a:lnSpc>
                <a:spcPts val="1600"/>
              </a:lnSpc>
            </a:pPr>
            <a:endParaRPr lang="en-US" sz="1200" dirty="0">
              <a:latin typeface="Arial Rounded MT Bold" panose="020F0704030504030204" pitchFamily="34" charset="0"/>
              <a:ea typeface="Open Sans Light" panose="020B0306030504020204" pitchFamily="34" charset="0"/>
              <a:cs typeface="Open Sans Light" panose="020B0306030504020204" pitchFamily="34" charset="0"/>
            </a:endParaRPr>
          </a:p>
          <a:p>
            <a:pPr>
              <a:lnSpc>
                <a:spcPts val="1600"/>
              </a:lnSpc>
            </a:pPr>
            <a:r>
              <a:rPr lang="en-US" sz="1200" u="sng" dirty="0" smtClean="0">
                <a:latin typeface="Arial Rounded MT Bold" panose="020F0704030504030204" pitchFamily="34" charset="0"/>
                <a:ea typeface="Open Sans Light" panose="020B0306030504020204" pitchFamily="34" charset="0"/>
                <a:cs typeface="Open Sans Light" panose="020B0306030504020204" pitchFamily="34" charset="0"/>
              </a:rPr>
              <a:t>MORNING ROUTINES:</a:t>
            </a:r>
          </a:p>
          <a:p>
            <a:pPr>
              <a:lnSpc>
                <a:spcPts val="1600"/>
              </a:lnSpc>
            </a:pPr>
            <a:r>
              <a:rPr lang="en-US" sz="1200" dirty="0" smtClean="0">
                <a:latin typeface="Arial Rounded MT Bold" panose="020F0704030504030204" pitchFamily="34" charset="0"/>
                <a:ea typeface="Open Sans Light" panose="020B0306030504020204" pitchFamily="34" charset="0"/>
                <a:cs typeface="Open Sans Light" panose="020B0306030504020204" pitchFamily="34" charset="0"/>
              </a:rPr>
              <a:t>Parents and carers will be able to walk their children to class for the first few days to help ease anxiety but after this, children will say goodbye to their parents in the carpark or school yard and then walk in. We have a caring and dynamic staff who are wonderful at easing anxiety and comforting children. This is especially important for our ‘ready to learn’ routines. </a:t>
            </a:r>
            <a:endParaRPr lang="en-US" sz="1200" dirty="0">
              <a:latin typeface="Arial Rounded MT Bold" panose="020F0704030504030204" pitchFamily="34" charset="0"/>
              <a:ea typeface="Open Sans Light" panose="020B0306030504020204" pitchFamily="34" charset="0"/>
              <a:cs typeface="Open Sans Light" panose="020B0306030504020204" pitchFamily="34" charset="0"/>
            </a:endParaRPr>
          </a:p>
          <a:p>
            <a:pPr>
              <a:lnSpc>
                <a:spcPts val="1600"/>
              </a:lnSpc>
            </a:pPr>
            <a:endParaRPr lang="en-US" sz="1200" u="sng" dirty="0" smtClean="0">
              <a:latin typeface="Arial Rounded MT Bold" panose="020F0704030504030204" pitchFamily="34" charset="0"/>
              <a:ea typeface="Open Sans Light" panose="020B0306030504020204" pitchFamily="34" charset="0"/>
              <a:cs typeface="Open Sans Light" panose="020B0306030504020204" pitchFamily="34" charset="0"/>
            </a:endParaRPr>
          </a:p>
          <a:p>
            <a:pPr>
              <a:lnSpc>
                <a:spcPts val="1600"/>
              </a:lnSpc>
            </a:pPr>
            <a:r>
              <a:rPr lang="en-US" sz="1200" u="sng" dirty="0" smtClean="0">
                <a:latin typeface="Arial Rounded MT Bold" panose="020F0704030504030204" pitchFamily="34" charset="0"/>
                <a:ea typeface="Open Sans Light" panose="020B0306030504020204" pitchFamily="34" charset="0"/>
                <a:cs typeface="Open Sans Light" panose="020B0306030504020204" pitchFamily="34" charset="0"/>
              </a:rPr>
              <a:t>AFTERNOON ROUTINES:</a:t>
            </a:r>
            <a:endParaRPr lang="en-US" sz="1200" u="sng" dirty="0">
              <a:latin typeface="Arial Rounded MT Bold" panose="020F0704030504030204" pitchFamily="34" charset="0"/>
              <a:ea typeface="Open Sans Light" panose="020B0306030504020204" pitchFamily="34" charset="0"/>
              <a:cs typeface="Open Sans Light" panose="020B0306030504020204" pitchFamily="34" charset="0"/>
            </a:endParaRPr>
          </a:p>
          <a:p>
            <a:pPr>
              <a:lnSpc>
                <a:spcPts val="1600"/>
              </a:lnSpc>
            </a:pPr>
            <a:r>
              <a:rPr lang="en-US" sz="1200" dirty="0">
                <a:latin typeface="Arial Rounded MT Bold" panose="020F0704030504030204" pitchFamily="34" charset="0"/>
                <a:ea typeface="Open Sans Light" panose="020B0306030504020204" pitchFamily="34" charset="0"/>
                <a:cs typeface="Open Sans Light" panose="020B0306030504020204" pitchFamily="34" charset="0"/>
              </a:rPr>
              <a:t>In line with social distancing requirements, no parents will be able to wait in the hallway (Year 1 and 2 classes</a:t>
            </a:r>
            <a:r>
              <a:rPr lang="en-US" sz="1200" dirty="0" smtClean="0">
                <a:latin typeface="Arial Rounded MT Bold" panose="020F0704030504030204" pitchFamily="34" charset="0"/>
                <a:ea typeface="Open Sans Light" panose="020B0306030504020204" pitchFamily="34" charset="0"/>
                <a:cs typeface="Open Sans Light" panose="020B0306030504020204" pitchFamily="34" charset="0"/>
              </a:rPr>
              <a:t>). Prep parents will be asked not to wait immediately outside the classroom doors-please wait in the Junior Yard or near the Hub and carpark. Prep-2 teachers will walk their classes out to the Junior Yard each afternoon. </a:t>
            </a:r>
          </a:p>
          <a:p>
            <a:pPr>
              <a:lnSpc>
                <a:spcPts val="1600"/>
              </a:lnSpc>
            </a:pPr>
            <a:endParaRPr lang="en-US" sz="1200" dirty="0">
              <a:latin typeface="Arial Rounded MT Bold" panose="020F0704030504030204" pitchFamily="34" charset="0"/>
              <a:ea typeface="Open Sans Light" panose="020B0306030504020204" pitchFamily="34" charset="0"/>
              <a:cs typeface="Open Sans Light" panose="020B0306030504020204" pitchFamily="34" charset="0"/>
            </a:endParaRPr>
          </a:p>
          <a:p>
            <a:pPr>
              <a:lnSpc>
                <a:spcPts val="1600"/>
              </a:lnSpc>
            </a:pPr>
            <a:r>
              <a:rPr lang="en-US" sz="1200" dirty="0" smtClean="0">
                <a:latin typeface="Arial Rounded MT Bold" panose="020F0704030504030204" pitchFamily="34" charset="0"/>
                <a:ea typeface="Open Sans Light" panose="020B0306030504020204" pitchFamily="34" charset="0"/>
                <a:cs typeface="Open Sans Light" panose="020B0306030504020204" pitchFamily="34" charset="0"/>
              </a:rPr>
              <a:t>There are currently roadworks on Jensen Road which will cause some congestion. Entrance to the carpark will be as normal from Jensen Road. However Jensen Road is blocked at Cuthbert Street, You will need to enter Jensen Road from Camp Road only. </a:t>
            </a:r>
          </a:p>
          <a:p>
            <a:pPr>
              <a:lnSpc>
                <a:spcPts val="1600"/>
              </a:lnSpc>
            </a:pPr>
            <a:r>
              <a:rPr lang="en-US" sz="1200" dirty="0" smtClean="0">
                <a:latin typeface="Arial Rounded MT Bold" panose="020F0704030504030204" pitchFamily="34" charset="0"/>
                <a:ea typeface="Open Sans Light" panose="020B0306030504020204" pitchFamily="34" charset="0"/>
                <a:cs typeface="Open Sans Light" panose="020B0306030504020204" pitchFamily="34" charset="0"/>
              </a:rPr>
              <a:t>Please allow extra time and be patient and courteous!</a:t>
            </a:r>
          </a:p>
          <a:p>
            <a:pPr>
              <a:lnSpc>
                <a:spcPts val="1600"/>
              </a:lnSpc>
            </a:pPr>
            <a:endParaRPr lang="en-US" sz="1200" dirty="0">
              <a:latin typeface="Arial Rounded MT Bold" panose="020F0704030504030204" pitchFamily="34" charset="0"/>
              <a:ea typeface="Open Sans Light" panose="020B0306030504020204" pitchFamily="34" charset="0"/>
              <a:cs typeface="Open Sans Light" panose="020B0306030504020204" pitchFamily="34" charset="0"/>
            </a:endParaRPr>
          </a:p>
          <a:p>
            <a:pPr>
              <a:lnSpc>
                <a:spcPts val="1600"/>
              </a:lnSpc>
            </a:pPr>
            <a:r>
              <a:rPr lang="en-US" sz="1200" dirty="0" smtClean="0">
                <a:latin typeface="Arial Rounded MT Bold" panose="020F0704030504030204" pitchFamily="34" charset="0"/>
                <a:ea typeface="Open Sans Light" panose="020B0306030504020204" pitchFamily="34" charset="0"/>
                <a:cs typeface="Open Sans Light" panose="020B0306030504020204" pitchFamily="34" charset="0"/>
              </a:rPr>
              <a:t>Looking forward to working with you in partnership and in faith. All students from Prep to Year 6 begin school at 8.45am on Monday February 1</a:t>
            </a:r>
            <a:r>
              <a:rPr lang="en-US" sz="1200" baseline="30000" dirty="0" smtClean="0">
                <a:latin typeface="Arial Rounded MT Bold" panose="020F0704030504030204" pitchFamily="34" charset="0"/>
                <a:ea typeface="Open Sans Light" panose="020B0306030504020204" pitchFamily="34" charset="0"/>
                <a:cs typeface="Open Sans Light" panose="020B0306030504020204" pitchFamily="34" charset="0"/>
              </a:rPr>
              <a:t>st</a:t>
            </a:r>
            <a:r>
              <a:rPr lang="en-US" sz="1200" dirty="0" smtClean="0">
                <a:latin typeface="Arial Rounded MT Bold" panose="020F0704030504030204" pitchFamily="34" charset="0"/>
                <a:ea typeface="Open Sans Light" panose="020B0306030504020204" pitchFamily="34" charset="0"/>
                <a:cs typeface="Open Sans Light" panose="020B0306030504020204" pitchFamily="34" charset="0"/>
              </a:rPr>
              <a:t>. School finishes each day at 3.30pm</a:t>
            </a:r>
            <a:r>
              <a:rPr lang="en-US" sz="1200" dirty="0" smtClean="0">
                <a:latin typeface="Arial Rounded MT Bold" panose="020F0704030504030204" pitchFamily="34" charset="0"/>
                <a:ea typeface="Open Sans Light" panose="020B0306030504020204" pitchFamily="34" charset="0"/>
                <a:cs typeface="Open Sans Light" panose="020B0306030504020204" pitchFamily="34" charset="0"/>
              </a:rPr>
              <a:t>.</a:t>
            </a:r>
          </a:p>
          <a:p>
            <a:pPr>
              <a:lnSpc>
                <a:spcPts val="1600"/>
              </a:lnSpc>
            </a:pPr>
            <a:r>
              <a:rPr lang="en-US" sz="1200" dirty="0" smtClean="0">
                <a:latin typeface="Arial Rounded MT Bold" panose="020F0704030504030204" pitchFamily="34" charset="0"/>
                <a:ea typeface="Open Sans Light" panose="020B0306030504020204" pitchFamily="34" charset="0"/>
                <a:cs typeface="Open Sans Light" panose="020B0306030504020204" pitchFamily="34" charset="0"/>
              </a:rPr>
              <a:t>All students should wear their full summer uniform to school on Monday February 1</a:t>
            </a:r>
            <a:r>
              <a:rPr lang="en-US" sz="1200" baseline="30000" dirty="0" smtClean="0">
                <a:latin typeface="Arial Rounded MT Bold" panose="020F0704030504030204" pitchFamily="34" charset="0"/>
                <a:ea typeface="Open Sans Light" panose="020B0306030504020204" pitchFamily="34" charset="0"/>
                <a:cs typeface="Open Sans Light" panose="020B0306030504020204" pitchFamily="34" charset="0"/>
              </a:rPr>
              <a:t>st</a:t>
            </a:r>
            <a:r>
              <a:rPr lang="en-US" sz="1200" dirty="0" smtClean="0">
                <a:latin typeface="Arial Rounded MT Bold" panose="020F0704030504030204" pitchFamily="34" charset="0"/>
                <a:ea typeface="Open Sans Light" panose="020B0306030504020204" pitchFamily="34" charset="0"/>
                <a:cs typeface="Open Sans Light" panose="020B0306030504020204" pitchFamily="34" charset="0"/>
              </a:rPr>
              <a:t>- no </a:t>
            </a:r>
            <a:r>
              <a:rPr lang="en-US" sz="1200" smtClean="0">
                <a:latin typeface="Arial Rounded MT Bold" panose="020F0704030504030204" pitchFamily="34" charset="0"/>
                <a:ea typeface="Open Sans Light" panose="020B0306030504020204" pitchFamily="34" charset="0"/>
                <a:cs typeface="Open Sans Light" panose="020B0306030504020204" pitchFamily="34" charset="0"/>
              </a:rPr>
              <a:t>sports uniform.</a:t>
            </a:r>
            <a:endParaRPr lang="en-US" sz="1200" dirty="0" smtClean="0">
              <a:latin typeface="Arial Rounded MT Bold" panose="020F0704030504030204" pitchFamily="34" charset="0"/>
              <a:ea typeface="Open Sans Light" panose="020B0306030504020204" pitchFamily="34" charset="0"/>
              <a:cs typeface="Open Sans Light" panose="020B0306030504020204" pitchFamily="34" charset="0"/>
            </a:endParaRPr>
          </a:p>
          <a:p>
            <a:pPr>
              <a:lnSpc>
                <a:spcPts val="1600"/>
              </a:lnSpc>
            </a:pPr>
            <a:endParaRPr lang="en-US" sz="1200" dirty="0">
              <a:latin typeface="Arial Rounded MT Bold" panose="020F0704030504030204" pitchFamily="34" charset="0"/>
              <a:ea typeface="Open Sans Light" panose="020B0306030504020204" pitchFamily="34" charset="0"/>
              <a:cs typeface="Open Sans Light" panose="020B0306030504020204" pitchFamily="34" charset="0"/>
            </a:endParaRPr>
          </a:p>
          <a:p>
            <a:pPr>
              <a:lnSpc>
                <a:spcPts val="1600"/>
              </a:lnSpc>
            </a:pPr>
            <a:r>
              <a:rPr lang="en-US" sz="1200" dirty="0" smtClean="0">
                <a:latin typeface="Arial Rounded MT Bold" panose="020F0704030504030204" pitchFamily="34" charset="0"/>
                <a:ea typeface="Open Sans Light" panose="020B0306030504020204" pitchFamily="34" charset="0"/>
                <a:cs typeface="Open Sans Light" panose="020B0306030504020204" pitchFamily="34" charset="0"/>
              </a:rPr>
              <a:t>With thanks- Ms. Alison Bretag</a:t>
            </a:r>
          </a:p>
          <a:p>
            <a:pPr>
              <a:lnSpc>
                <a:spcPts val="1600"/>
              </a:lnSpc>
            </a:pPr>
            <a:r>
              <a:rPr lang="en-US" sz="1200" dirty="0">
                <a:latin typeface="Arial Rounded MT Bold" panose="020F0704030504030204" pitchFamily="34" charset="0"/>
                <a:ea typeface="Open Sans Light" panose="020B0306030504020204" pitchFamily="34" charset="0"/>
                <a:cs typeface="Open Sans Light" panose="020B0306030504020204" pitchFamily="34" charset="0"/>
              </a:rPr>
              <a:t>	</a:t>
            </a:r>
            <a:r>
              <a:rPr lang="en-US" sz="1200" dirty="0" smtClean="0">
                <a:latin typeface="Arial Rounded MT Bold" panose="020F0704030504030204" pitchFamily="34" charset="0"/>
                <a:ea typeface="Open Sans Light" panose="020B0306030504020204" pitchFamily="34" charset="0"/>
                <a:cs typeface="Open Sans Light" panose="020B0306030504020204" pitchFamily="34" charset="0"/>
              </a:rPr>
              <a:t> School Principal.</a:t>
            </a:r>
          </a:p>
          <a:p>
            <a:pPr>
              <a:lnSpc>
                <a:spcPts val="1600"/>
              </a:lnSpc>
            </a:pPr>
            <a:r>
              <a:rPr lang="en-US" sz="1200" dirty="0">
                <a:latin typeface="Arial Rounded MT Bold" panose="020F0704030504030204" pitchFamily="34" charset="0"/>
                <a:ea typeface="Open Sans Light" panose="020B0306030504020204" pitchFamily="34" charset="0"/>
                <a:cs typeface="Open Sans Light" panose="020B0306030504020204" pitchFamily="34" charset="0"/>
              </a:rPr>
              <a:t> </a:t>
            </a:r>
          </a:p>
          <a:p>
            <a:pPr>
              <a:lnSpc>
                <a:spcPts val="1600"/>
              </a:lnSpc>
            </a:pPr>
            <a:endParaRPr lang="en-US" sz="1200" u="sng" dirty="0" smtClean="0">
              <a:latin typeface="Arial Rounded MT Bold" panose="020F0704030504030204" pitchFamily="34" charset="0"/>
              <a:ea typeface="Open Sans Light" panose="020B0306030504020204" pitchFamily="34" charset="0"/>
              <a:cs typeface="Open Sans Light" panose="020B0306030504020204" pitchFamily="34" charset="0"/>
            </a:endParaRPr>
          </a:p>
        </p:txBody>
      </p:sp>
      <p:sp>
        <p:nvSpPr>
          <p:cNvPr id="15" name="TextBox 14"/>
          <p:cNvSpPr txBox="1"/>
          <p:nvPr/>
        </p:nvSpPr>
        <p:spPr>
          <a:xfrm>
            <a:off x="4902301" y="2481115"/>
            <a:ext cx="1969590" cy="954107"/>
          </a:xfrm>
          <a:prstGeom prst="rect">
            <a:avLst/>
          </a:prstGeom>
          <a:noFill/>
        </p:spPr>
        <p:txBody>
          <a:bodyPr wrap="square" rtlCol="0">
            <a:spAutoFit/>
          </a:bodyPr>
          <a:lstStyle/>
          <a:p>
            <a:pPr algn="ctr"/>
            <a:endParaRPr lang="en-US" sz="1200" b="1" i="1" dirty="0" smtClean="0">
              <a:latin typeface="Arial Rounded MT Bold" panose="020F0704030504030204" pitchFamily="34" charset="0"/>
              <a:ea typeface="Open Sans Light" panose="020B0306030504020204" pitchFamily="34" charset="0"/>
              <a:cs typeface="Open Sans Light" panose="020B0306030504020204" pitchFamily="34" charset="0"/>
            </a:endParaRPr>
          </a:p>
          <a:p>
            <a:pPr algn="ctr"/>
            <a:endParaRPr lang="en-US" sz="1200" b="1" i="1" dirty="0">
              <a:latin typeface="Arial Rounded MT Bold" panose="020F0704030504030204" pitchFamily="34" charset="0"/>
              <a:ea typeface="Open Sans Light" panose="020B0306030504020204" pitchFamily="34" charset="0"/>
              <a:cs typeface="Open Sans Light" panose="020B0306030504020204" pitchFamily="34" charset="0"/>
            </a:endParaRPr>
          </a:p>
          <a:p>
            <a:pPr algn="ctr"/>
            <a:endParaRPr lang="en-US" sz="1600" b="1" i="1" dirty="0" smtClean="0">
              <a:latin typeface="Open Sans Light" panose="020B0306030504020204" pitchFamily="34" charset="0"/>
              <a:ea typeface="Open Sans Light" panose="020B0306030504020204" pitchFamily="34" charset="0"/>
              <a:cs typeface="Open Sans Light" panose="020B0306030504020204" pitchFamily="34" charset="0"/>
            </a:endParaRPr>
          </a:p>
          <a:p>
            <a:pPr algn="ctr"/>
            <a:endParaRPr lang="en-US" sz="1600" b="1" i="1"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b="5299"/>
          <a:stretch/>
        </p:blipFill>
        <p:spPr>
          <a:xfrm>
            <a:off x="5586023" y="-85249"/>
            <a:ext cx="1243213" cy="1434570"/>
          </a:xfrm>
          <a:prstGeom prst="rect">
            <a:avLst/>
          </a:prstGeom>
        </p:spPr>
      </p:pic>
      <p:pic>
        <p:nvPicPr>
          <p:cNvPr id="28" name="Picture 2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935" y="-58770"/>
            <a:ext cx="5267325" cy="892236"/>
          </a:xfrm>
          <a:prstGeom prst="rect">
            <a:avLst/>
          </a:prstGeom>
          <a:noFill/>
          <a:ln>
            <a:noFill/>
          </a:ln>
        </p:spPr>
      </p:pic>
      <p:sp>
        <p:nvSpPr>
          <p:cNvPr id="5" name="TextBox 4"/>
          <p:cNvSpPr txBox="1"/>
          <p:nvPr/>
        </p:nvSpPr>
        <p:spPr>
          <a:xfrm>
            <a:off x="4998875" y="3050039"/>
            <a:ext cx="1803533" cy="307777"/>
          </a:xfrm>
          <a:prstGeom prst="rect">
            <a:avLst/>
          </a:prstGeom>
          <a:noFill/>
        </p:spPr>
        <p:txBody>
          <a:bodyPr wrap="square" rtlCol="0">
            <a:spAutoFit/>
          </a:bodyPr>
          <a:lstStyle/>
          <a:p>
            <a:pPr algn="ctr"/>
            <a:endParaRPr lang="en-AU" sz="1400" dirty="0">
              <a:latin typeface="Arial Rounded MT Bold" panose="020F0704030504030204" pitchFamily="34" charset="0"/>
            </a:endParaRPr>
          </a:p>
        </p:txBody>
      </p:sp>
      <p:sp>
        <p:nvSpPr>
          <p:cNvPr id="6" name="TextBox 5"/>
          <p:cNvSpPr txBox="1"/>
          <p:nvPr/>
        </p:nvSpPr>
        <p:spPr>
          <a:xfrm>
            <a:off x="163356" y="750005"/>
            <a:ext cx="5520481" cy="561692"/>
          </a:xfrm>
          <a:prstGeom prst="rect">
            <a:avLst/>
          </a:prstGeom>
          <a:noFill/>
        </p:spPr>
        <p:txBody>
          <a:bodyPr wrap="square" rtlCol="0">
            <a:spAutoFit/>
          </a:bodyPr>
          <a:lstStyle/>
          <a:p>
            <a:pPr algn="ctr"/>
            <a:r>
              <a:rPr lang="en-US" sz="1000" dirty="0" smtClean="0">
                <a:latin typeface="Arial Rounded MT Bold" panose="020F0704030504030204" pitchFamily="34" charset="0"/>
              </a:rPr>
              <a:t>e: </a:t>
            </a:r>
            <a:r>
              <a:rPr lang="en-US" sz="1000" dirty="0" smtClean="0">
                <a:latin typeface="Arial Rounded MT Bold" panose="020F0704030504030204" pitchFamily="34" charset="0"/>
                <a:hlinkClick r:id="rId4"/>
              </a:rPr>
              <a:t>principal@sdbroadmeadows.catholic.edu.au</a:t>
            </a:r>
            <a:r>
              <a:rPr lang="en-US" sz="1000" dirty="0" smtClean="0">
                <a:latin typeface="Arial Rounded MT Bold" panose="020F0704030504030204" pitchFamily="34" charset="0"/>
              </a:rPr>
              <a:t>     </a:t>
            </a:r>
          </a:p>
          <a:p>
            <a:pPr algn="ctr"/>
            <a:r>
              <a:rPr lang="en-US" sz="1000" dirty="0" smtClean="0">
                <a:latin typeface="Arial Rounded MT Bold" panose="020F0704030504030204" pitchFamily="34" charset="0"/>
              </a:rPr>
              <a:t>w: https://www.sdbroadmeadows.catholic.edu.au</a:t>
            </a:r>
          </a:p>
          <a:p>
            <a:pPr algn="ctr"/>
            <a:r>
              <a:rPr lang="en-US" sz="1050" i="1" dirty="0" smtClean="0">
                <a:latin typeface="Arial Rounded MT Bold" panose="020F0704030504030204" pitchFamily="34" charset="0"/>
              </a:rPr>
              <a:t>St. Dominic’s School promotes the safety, wellbeing and inclusion of all children.</a:t>
            </a:r>
            <a:endParaRPr lang="en-AU" sz="1050" i="1" dirty="0">
              <a:latin typeface="Arial Rounded MT Bold" panose="020F0704030504030204" pitchFamily="34" charset="0"/>
            </a:endParaRPr>
          </a:p>
        </p:txBody>
      </p:sp>
      <p:sp>
        <p:nvSpPr>
          <p:cNvPr id="10" name="TextBox 9"/>
          <p:cNvSpPr txBox="1"/>
          <p:nvPr/>
        </p:nvSpPr>
        <p:spPr>
          <a:xfrm>
            <a:off x="5042594" y="3805350"/>
            <a:ext cx="1689004" cy="307777"/>
          </a:xfrm>
          <a:prstGeom prst="rect">
            <a:avLst/>
          </a:prstGeom>
          <a:noFill/>
        </p:spPr>
        <p:txBody>
          <a:bodyPr wrap="square" rtlCol="0">
            <a:spAutoFit/>
          </a:bodyPr>
          <a:lstStyle/>
          <a:p>
            <a:endParaRPr lang="en-AU" sz="1400" dirty="0">
              <a:latin typeface="Arial Rounded MT Bold" panose="020F0704030504030204" pitchFamily="34" charset="0"/>
            </a:endParaRPr>
          </a:p>
        </p:txBody>
      </p:sp>
    </p:spTree>
    <p:extLst>
      <p:ext uri="{BB962C8B-B14F-4D97-AF65-F5344CB8AC3E}">
        <p14:creationId xmlns:p14="http://schemas.microsoft.com/office/powerpoint/2010/main" val="7676054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9479</TotalTime>
  <Words>404</Words>
  <Application>Microsoft Office PowerPoint</Application>
  <PresentationFormat>Letter Paper (8.5x11 in)</PresentationFormat>
  <Paragraphs>24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Open Sans Light</vt:lpstr>
      <vt:lpstr>Calibri</vt:lpstr>
      <vt:lpstr>Calibri Light</vt:lpstr>
      <vt:lpstr>Arial Rounded MT Bold</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Gonzalez</dc:creator>
  <cp:lastModifiedBy>Alison Bretag</cp:lastModifiedBy>
  <cp:revision>122</cp:revision>
  <cp:lastPrinted>2020-02-16T23:46:43Z</cp:lastPrinted>
  <dcterms:created xsi:type="dcterms:W3CDTF">2014-11-15T02:21:14Z</dcterms:created>
  <dcterms:modified xsi:type="dcterms:W3CDTF">2021-01-28T21:40:27Z</dcterms:modified>
</cp:coreProperties>
</file>