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7"/>
  </p:handoutMasterIdLst>
  <p:sldIdLst>
    <p:sldId id="258" r:id="rId2"/>
    <p:sldId id="260" r:id="rId3"/>
    <p:sldId id="262" r:id="rId4"/>
    <p:sldId id="263" r:id="rId5"/>
    <p:sldId id="261" r:id="rId6"/>
  </p:sldIdLst>
  <p:sldSz cx="6858000" cy="9144000" type="letter"/>
  <p:notesSz cx="6797675" cy="9926638"/>
  <p:embeddedFontLst>
    <p:embeddedFont>
      <p:font typeface="Amatic SC" panose="00000500000000000000" pitchFamily="2" charset="-79"/>
      <p:regular r:id="rId8"/>
      <p:bold r:id="rId9"/>
    </p:embeddedFont>
    <p:embeddedFont>
      <p:font typeface="Arial Rounded MT Bold" panose="020F0704030504030204" pitchFamily="34"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Open Sans Light" panose="020B0306030504020204" pitchFamily="34" charset="0"/>
      <p:regular r:id="rId17"/>
      <p:italic r:id="rId18"/>
    </p:embeddedFont>
    <p:embeddedFont>
      <p:font typeface="Pompiere "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CE5"/>
    <a:srgbClr val="4BCD9B"/>
    <a:srgbClr val="61B796"/>
    <a:srgbClr val="DEC786"/>
    <a:srgbClr val="D4A97E"/>
    <a:srgbClr val="FFCC00"/>
    <a:srgbClr val="66FF33"/>
    <a:srgbClr val="99FF33"/>
    <a:srgbClr val="FF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6" autoAdjust="0"/>
    <p:restoredTop sz="94660"/>
  </p:normalViewPr>
  <p:slideViewPr>
    <p:cSldViewPr snapToGrid="0" showGuides="1">
      <p:cViewPr varScale="1">
        <p:scale>
          <a:sx n="86" d="100"/>
          <a:sy n="86" d="100"/>
        </p:scale>
        <p:origin x="2874" y="96"/>
      </p:cViewPr>
      <p:guideLst>
        <p:guide orient="horz" pos="2880"/>
        <p:guide pos="2160"/>
      </p:guideLst>
    </p:cSldViewPr>
  </p:slideViewPr>
  <p:notesTextViewPr>
    <p:cViewPr>
      <p:scale>
        <a:sx n="1" d="1"/>
        <a:sy n="1" d="1"/>
      </p:scale>
      <p:origin x="0" y="0"/>
    </p:cViewPr>
  </p:notesTextViewPr>
  <p:notesViewPr>
    <p:cSldViewPr snapToGrid="0" showGuides="1">
      <p:cViewPr varScale="1">
        <p:scale>
          <a:sx n="53" d="100"/>
          <a:sy n="53" d="100"/>
        </p:scale>
        <p:origin x="25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D953BA06-4A16-40E9-8730-D2CE8F64176C}" type="datetimeFigureOut">
              <a:rPr lang="en-US" smtClean="0"/>
              <a:t>5/10/2021</a:t>
            </a:fld>
            <a:endParaRPr lang="en-US"/>
          </a:p>
        </p:txBody>
      </p:sp>
      <p:sp>
        <p:nvSpPr>
          <p:cNvPr id="4" name="Footer Placeholder 3"/>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B3D7DE91-8CF2-4510-8BF7-D237584AF257}" type="slidenum">
              <a:rPr lang="en-US" smtClean="0"/>
              <a:t>‹#›</a:t>
            </a:fld>
            <a:endParaRPr lang="en-US"/>
          </a:p>
        </p:txBody>
      </p:sp>
    </p:spTree>
    <p:extLst>
      <p:ext uri="{BB962C8B-B14F-4D97-AF65-F5344CB8AC3E}">
        <p14:creationId xmlns:p14="http://schemas.microsoft.com/office/powerpoint/2010/main" val="14798201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90587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7108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12472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51112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F3B6F-EE77-45F3-8ADC-61D5DF62CC9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238662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8F3B6F-EE77-45F3-8ADC-61D5DF62CC9C}"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54059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F3B6F-EE77-45F3-8ADC-61D5DF62CC9C}" type="datetimeFigureOut">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6644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8F3B6F-EE77-45F3-8ADC-61D5DF62CC9C}"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92546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F3B6F-EE77-45F3-8ADC-61D5DF62CC9C}" type="datetimeFigureOut">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28658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8F3B6F-EE77-45F3-8ADC-61D5DF62CC9C}"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88163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8F3B6F-EE77-45F3-8ADC-61D5DF62CC9C}"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9701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68F3B6F-EE77-45F3-8ADC-61D5DF62CC9C}" type="datetimeFigureOut">
              <a:rPr lang="en-US" smtClean="0"/>
              <a:t>5/10/2021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5D40D97-33F6-4971-95A1-2EC61B1102BF}" type="slidenum">
              <a:rPr lang="en-US" smtClean="0"/>
              <a:t>‹#›</a:t>
            </a:fld>
            <a:endParaRPr lang="en-US"/>
          </a:p>
        </p:txBody>
      </p:sp>
    </p:spTree>
    <p:extLst>
      <p:ext uri="{BB962C8B-B14F-4D97-AF65-F5344CB8AC3E}">
        <p14:creationId xmlns:p14="http://schemas.microsoft.com/office/powerpoint/2010/main" val="135714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sdbroadmeadows.catholic.edu.au/" TargetMode="External"/><Relationship Id="rId4" Type="http://schemas.openxmlformats.org/officeDocument/2006/relationships/hyperlink" Target="mailto:principal@sdbroadmeadows.catholic.edu.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principal@sdbroadmeadows.catholic.edu.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principal@sdbroadmeadows.catholic.edu.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principal@sdbroadmeadows.catholic.edu.a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mailto:principal@sdbroadmeadows.catholic.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1533045"/>
          </a:xfrm>
          <a:prstGeom prst="rect">
            <a:avLst/>
          </a:prstGeom>
          <a:solidFill>
            <a:srgbClr val="61B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257801" y="1642449"/>
            <a:ext cx="1600200" cy="707886"/>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Pompiere " panose="02000000000000000000" pitchFamily="2" charset="0"/>
              </a:rPr>
              <a:t>May 10</a:t>
            </a:r>
            <a:r>
              <a:rPr lang="en-US" sz="2000" b="1" baseline="30000" dirty="0">
                <a:effectLst>
                  <a:outerShdw blurRad="38100" dist="38100" dir="2700000" algn="tl">
                    <a:srgbClr val="000000">
                      <a:alpha val="43137"/>
                    </a:srgbClr>
                  </a:outerShdw>
                </a:effectLst>
                <a:latin typeface="Pompiere " panose="02000000000000000000" pitchFamily="2" charset="0"/>
              </a:rPr>
              <a:t>th</a:t>
            </a:r>
            <a:r>
              <a:rPr lang="en-US" sz="2000" b="1" dirty="0">
                <a:effectLst>
                  <a:outerShdw blurRad="38100" dist="38100" dir="2700000" algn="tl">
                    <a:srgbClr val="000000">
                      <a:alpha val="43137"/>
                    </a:srgbClr>
                  </a:outerShdw>
                </a:effectLst>
                <a:latin typeface="Pompiere " panose="02000000000000000000" pitchFamily="2" charset="0"/>
              </a:rPr>
              <a:t> 2021 </a:t>
            </a:r>
          </a:p>
          <a:p>
            <a:pPr algn="ctr"/>
            <a:r>
              <a:rPr lang="en-US" sz="2000" b="1" dirty="0">
                <a:effectLst>
                  <a:outerShdw blurRad="38100" dist="38100" dir="2700000" algn="tl">
                    <a:srgbClr val="000000">
                      <a:alpha val="43137"/>
                    </a:srgbClr>
                  </a:outerShdw>
                </a:effectLst>
                <a:latin typeface="Pompiere " panose="02000000000000000000" pitchFamily="2" charset="0"/>
              </a:rPr>
              <a:t>Term 2 Week 4</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5299"/>
          <a:stretch/>
        </p:blipFill>
        <p:spPr>
          <a:xfrm>
            <a:off x="5714572" y="41690"/>
            <a:ext cx="1087836" cy="1434570"/>
          </a:xfrm>
          <a:prstGeom prst="rect">
            <a:avLst/>
          </a:prstGeom>
        </p:spPr>
      </p:pic>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43" y="20024"/>
            <a:ext cx="5267325" cy="971083"/>
          </a:xfrm>
          <a:prstGeom prst="rect">
            <a:avLst/>
          </a:prstGeom>
          <a:noFill/>
          <a:ln>
            <a:noFill/>
          </a:ln>
        </p:spPr>
      </p:pic>
      <p:sp>
        <p:nvSpPr>
          <p:cNvPr id="5" name="TextBox 4"/>
          <p:cNvSpPr txBox="1"/>
          <p:nvPr/>
        </p:nvSpPr>
        <p:spPr>
          <a:xfrm>
            <a:off x="295820" y="974508"/>
            <a:ext cx="5418752" cy="569387"/>
          </a:xfrm>
          <a:prstGeom prst="rect">
            <a:avLst/>
          </a:prstGeom>
          <a:noFill/>
        </p:spPr>
        <p:txBody>
          <a:bodyPr wrap="square" rtlCol="0">
            <a:spAutoFit/>
          </a:bodyPr>
          <a:lstStyle/>
          <a:p>
            <a:pPr lvl="0" algn="ctr"/>
            <a:r>
              <a:rPr lang="en-US" sz="1000" dirty="0">
                <a:solidFill>
                  <a:prstClr val="black"/>
                </a:solidFill>
                <a:latin typeface="Arial Rounded MT Bold" panose="020F0704030504030204" pitchFamily="34" charset="0"/>
              </a:rPr>
              <a:t>e: </a:t>
            </a:r>
            <a:r>
              <a:rPr lang="en-US" sz="1000" dirty="0">
                <a:solidFill>
                  <a:prstClr val="black"/>
                </a:solidFill>
                <a:latin typeface="Arial Rounded MT Bold" panose="020F0704030504030204" pitchFamily="34" charset="0"/>
                <a:hlinkClick r:id="rId4"/>
              </a:rPr>
              <a:t>principal@sdbroadmeadows.catholic.edu.au</a:t>
            </a:r>
            <a:r>
              <a:rPr lang="en-US" sz="1000" dirty="0">
                <a:solidFill>
                  <a:prstClr val="black"/>
                </a:solidFill>
                <a:latin typeface="Arial Rounded MT Bold" panose="020F0704030504030204" pitchFamily="34" charset="0"/>
              </a:rPr>
              <a:t>     </a:t>
            </a:r>
          </a:p>
          <a:p>
            <a:pPr lvl="0" algn="ctr"/>
            <a:r>
              <a:rPr lang="en-US" sz="1000" dirty="0">
                <a:solidFill>
                  <a:prstClr val="black"/>
                </a:solidFill>
                <a:latin typeface="Arial Rounded MT Bold" panose="020F0704030504030204" pitchFamily="34" charset="0"/>
              </a:rPr>
              <a:t>w: </a:t>
            </a:r>
            <a:r>
              <a:rPr lang="en-US" sz="1000" dirty="0">
                <a:solidFill>
                  <a:prstClr val="black"/>
                </a:solidFill>
                <a:latin typeface="Arial Rounded MT Bold" panose="020F0704030504030204" pitchFamily="34" charset="0"/>
                <a:hlinkClick r:id="rId5"/>
              </a:rPr>
              <a:t>https://www.sdbroadmeadows.catholic.edu.au</a:t>
            </a:r>
            <a:endParaRPr lang="en-US" sz="1000" dirty="0">
              <a:solidFill>
                <a:prstClr val="black"/>
              </a:solidFill>
              <a:latin typeface="Arial Rounded MT Bold" panose="020F0704030504030204" pitchFamily="34" charset="0"/>
            </a:endParaRPr>
          </a:p>
          <a:p>
            <a:pPr lvl="0" algn="ctr"/>
            <a:r>
              <a:rPr lang="en-US" sz="1050" i="1" dirty="0">
                <a:solidFill>
                  <a:prstClr val="black"/>
                </a:solidFill>
                <a:latin typeface="Arial Rounded MT Bold" panose="020F0704030504030204" pitchFamily="34" charset="0"/>
              </a:rPr>
              <a:t>St. Dominic’s School promotes the safety, wellbeing and inclusion of all children.</a:t>
            </a:r>
            <a:endParaRPr lang="en-AU" sz="1050" i="1" dirty="0">
              <a:solidFill>
                <a:prstClr val="black"/>
              </a:solidFill>
              <a:latin typeface="Arial Rounded MT Bold" panose="020F0704030504030204" pitchFamily="34" charset="0"/>
            </a:endParaRPr>
          </a:p>
        </p:txBody>
      </p:sp>
      <p:sp>
        <p:nvSpPr>
          <p:cNvPr id="4" name="TextBox 3"/>
          <p:cNvSpPr txBox="1"/>
          <p:nvPr/>
        </p:nvSpPr>
        <p:spPr>
          <a:xfrm>
            <a:off x="295820" y="1944195"/>
            <a:ext cx="6449117" cy="7478970"/>
          </a:xfrm>
          <a:prstGeom prst="rect">
            <a:avLst/>
          </a:prstGeom>
          <a:noFill/>
        </p:spPr>
        <p:txBody>
          <a:bodyPr wrap="square" rtlCol="0">
            <a:spAutoFit/>
          </a:bodyPr>
          <a:lstStyle/>
          <a:p>
            <a:r>
              <a:rPr lang="en-US" sz="1200" dirty="0">
                <a:latin typeface="Arial Rounded MT Bold" panose="020F0704030504030204" pitchFamily="34" charset="0"/>
              </a:rPr>
              <a:t>Dear families and friends of St. Dominic’s,</a:t>
            </a:r>
          </a:p>
          <a:p>
            <a:endParaRPr lang="en-US" sz="1200" dirty="0">
              <a:latin typeface="Arial Rounded MT Bold" panose="020F0704030504030204" pitchFamily="34" charset="0"/>
            </a:endParaRPr>
          </a:p>
          <a:p>
            <a:r>
              <a:rPr lang="en-US" sz="1200" dirty="0">
                <a:latin typeface="Arial Rounded MT Bold" panose="020F0704030504030204" pitchFamily="34" charset="0"/>
              </a:rPr>
              <a:t>In yesterday’s Gospel at Church, we heard words from John’s Gospel- “Love one another.” The model for this love is the love that Jesus showed towards all who followed him. We are called to express this love in our interactions with each other each day. Wishing all the wonderful mums, grandmothers and mother figures in our community a very happy Mother’s Day for yesterday, and remembering those in heaven.</a:t>
            </a:r>
          </a:p>
          <a:p>
            <a:endParaRPr lang="en-US" sz="1200" dirty="0">
              <a:latin typeface="Arial Rounded MT Bold" panose="020F0704030504030204" pitchFamily="34" charset="0"/>
            </a:endParaRPr>
          </a:p>
          <a:p>
            <a:r>
              <a:rPr lang="en-US" sz="1200" dirty="0">
                <a:latin typeface="Arial Rounded MT Bold" panose="020F0704030504030204" pitchFamily="34" charset="0"/>
              </a:rPr>
              <a:t>A big thank you to all our helpers at Friday’s Mother’s Day Breakfast celebration and at our Mother’s Day Gift Stall. They are big events to organise and coordinate but the reward is always wonderful.</a:t>
            </a:r>
          </a:p>
          <a:p>
            <a:endParaRPr lang="en-US" sz="1200" dirty="0">
              <a:latin typeface="Arial Rounded MT Bold" panose="020F0704030504030204" pitchFamily="34" charset="0"/>
            </a:endParaRPr>
          </a:p>
          <a:p>
            <a:r>
              <a:rPr lang="en-US" sz="1200" dirty="0">
                <a:latin typeface="Arial Rounded MT Bold" panose="020F0704030504030204" pitchFamily="34" charset="0"/>
              </a:rPr>
              <a:t>St. Dominic’s School continues to </a:t>
            </a:r>
            <a:r>
              <a:rPr lang="en-AU" sz="1200" dirty="0">
                <a:latin typeface="Arial Rounded MT Bold" panose="020F0704030504030204" pitchFamily="34" charset="0"/>
              </a:rPr>
              <a:t>extend its thoughts and prayers to those families affected by the current Covid-19 situation in India and in other parts of the world.</a:t>
            </a:r>
          </a:p>
          <a:p>
            <a:endParaRPr lang="en-AU" sz="1200" dirty="0">
              <a:latin typeface="Arial Rounded MT Bold" panose="020F0704030504030204" pitchFamily="34" charset="0"/>
            </a:endParaRPr>
          </a:p>
          <a:p>
            <a:r>
              <a:rPr lang="en-AU" sz="1200" b="1" dirty="0">
                <a:latin typeface="Arial Rounded MT Bold" panose="020F0704030504030204" pitchFamily="34" charset="0"/>
              </a:rPr>
              <a:t>Excursions: </a:t>
            </a:r>
            <a:r>
              <a:rPr lang="en-AU" sz="1200" dirty="0">
                <a:latin typeface="Arial Rounded MT Bold" panose="020F0704030504030204" pitchFamily="34" charset="0"/>
              </a:rPr>
              <a:t>We are very lucky here at St. Dominic’s to offer our students comprehensive excursions which are aimed to help with student learning. Often, we ask for parent helpers to attend the excursion to assist with supervision. Parent helpers must have a current Working with Children Check (WWC) and younger siblings are not able to attend. It is usual practice for teachers to ask for 2 parents per class to assist-if there are more than 2 parents who would like to help, the names are drawn from a hat. </a:t>
            </a:r>
          </a:p>
          <a:p>
            <a:pPr algn="ctr"/>
            <a:endParaRPr lang="en-US" sz="1200" dirty="0">
              <a:latin typeface="Arial Rounded MT Bold" panose="020F0704030504030204" pitchFamily="34" charset="0"/>
              <a:sym typeface="Wingdings" panose="05000000000000000000" pitchFamily="2" charset="2"/>
            </a:endParaRPr>
          </a:p>
          <a:p>
            <a:r>
              <a:rPr lang="en-AU" sz="1200" dirty="0">
                <a:latin typeface="Arial Rounded MT Bold" panose="020F0704030504030204" pitchFamily="34" charset="0"/>
              </a:rPr>
              <a:t>School Photo Day is next Thursday May 20</a:t>
            </a:r>
            <a:r>
              <a:rPr lang="en-AU" sz="1200" baseline="30000" dirty="0">
                <a:latin typeface="Arial Rounded MT Bold" panose="020F0704030504030204" pitchFamily="34" charset="0"/>
              </a:rPr>
              <a:t>th</a:t>
            </a:r>
            <a:r>
              <a:rPr lang="en-AU" sz="1200" dirty="0">
                <a:latin typeface="Arial Rounded MT Bold" panose="020F0704030504030204" pitchFamily="34" charset="0"/>
              </a:rPr>
              <a:t>- all students should be in full school uniform on this day-please contact the office if you have any queries about photos. There is no expectation that families purchase photos. All students will still have their photo taken.</a:t>
            </a:r>
          </a:p>
          <a:p>
            <a:pPr algn="ctr"/>
            <a:endParaRPr lang="en-AU" sz="1200" dirty="0">
              <a:latin typeface="Arial Rounded MT Bold" panose="020F0704030504030204" pitchFamily="34" charset="0"/>
            </a:endParaRPr>
          </a:p>
          <a:p>
            <a:pPr algn="ctr"/>
            <a:endParaRPr lang="en-AU" sz="1200" dirty="0">
              <a:latin typeface="Arial Rounded MT Bold" panose="020F0704030504030204" pitchFamily="34" charset="0"/>
            </a:endParaRPr>
          </a:p>
          <a:p>
            <a:r>
              <a:rPr lang="en-AU" sz="1200" dirty="0">
                <a:latin typeface="Arial Rounded MT Bold" panose="020F0704030504030204" pitchFamily="34" charset="0"/>
              </a:rPr>
              <a:t>This week our Year 3 and 5 students will undergo NAPLAN testing. NAPLAN is a nationwide point-in-time assessment that allows parents to see how their child is progressing against literacy and numeracy standards and over time. NAPLAN tests are only one aspect of a school’s assessment and reporting progress and do not measure the overall quality of a school. These tests do not reflect the skill set qualities of our learners. We say, </a:t>
            </a:r>
            <a:r>
              <a:rPr lang="en-AU" sz="1200" b="1" dirty="0">
                <a:latin typeface="Arial Rounded MT Bold" panose="020F0704030504030204" pitchFamily="34" charset="0"/>
              </a:rPr>
              <a:t>“Just do your best and we will be VERY proud of you.”</a:t>
            </a:r>
          </a:p>
          <a:p>
            <a:endParaRPr lang="en-US" sz="1200" b="1" dirty="0">
              <a:latin typeface="Arial Rounded MT Bold" panose="020F0704030504030204" pitchFamily="34" charset="0"/>
            </a:endParaRPr>
          </a:p>
          <a:p>
            <a:r>
              <a:rPr lang="en-US" sz="1200" dirty="0">
                <a:latin typeface="Arial Rounded MT Bold" panose="020F0704030504030204" pitchFamily="34" charset="0"/>
              </a:rPr>
              <a:t>Have a great week- Alison </a:t>
            </a:r>
            <a:r>
              <a:rPr lang="en-US" sz="1200" dirty="0">
                <a:latin typeface="Arial Rounded MT Bold" panose="020F0704030504030204" pitchFamily="34" charset="0"/>
                <a:sym typeface="Wingdings" panose="05000000000000000000" pitchFamily="2" charset="2"/>
              </a:rPr>
              <a:t></a:t>
            </a:r>
            <a:endParaRPr lang="en-US" sz="1200" dirty="0">
              <a:latin typeface="Arial Rounded MT Bold" panose="020F0704030504030204" pitchFamily="34" charset="0"/>
            </a:endParaRPr>
          </a:p>
          <a:p>
            <a:endParaRPr lang="en-AU" sz="1200" b="1" dirty="0">
              <a:latin typeface="Arial Rounded MT Bold" panose="020F0704030504030204" pitchFamily="34" charset="0"/>
            </a:endParaRPr>
          </a:p>
        </p:txBody>
      </p:sp>
    </p:spTree>
    <p:extLst>
      <p:ext uri="{BB962C8B-B14F-4D97-AF65-F5344CB8AC3E}">
        <p14:creationId xmlns:p14="http://schemas.microsoft.com/office/powerpoint/2010/main" val="76760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1533045"/>
          </a:xfrm>
          <a:prstGeom prst="rect">
            <a:avLst/>
          </a:prstGeom>
          <a:solidFill>
            <a:srgbClr val="61B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5299"/>
          <a:stretch/>
        </p:blipFill>
        <p:spPr>
          <a:xfrm>
            <a:off x="5559195" y="41690"/>
            <a:ext cx="1243213" cy="1434570"/>
          </a:xfrm>
          <a:prstGeom prst="rect">
            <a:avLst/>
          </a:prstGeom>
        </p:spPr>
      </p:pic>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43" y="20024"/>
            <a:ext cx="5267325" cy="971083"/>
          </a:xfrm>
          <a:prstGeom prst="rect">
            <a:avLst/>
          </a:prstGeom>
          <a:noFill/>
          <a:ln>
            <a:noFill/>
          </a:ln>
        </p:spPr>
      </p:pic>
      <p:sp>
        <p:nvSpPr>
          <p:cNvPr id="5" name="TextBox 4"/>
          <p:cNvSpPr txBox="1"/>
          <p:nvPr/>
        </p:nvSpPr>
        <p:spPr>
          <a:xfrm>
            <a:off x="295820" y="974508"/>
            <a:ext cx="5418752" cy="561692"/>
          </a:xfrm>
          <a:prstGeom prst="rect">
            <a:avLst/>
          </a:prstGeom>
          <a:noFill/>
        </p:spPr>
        <p:txBody>
          <a:bodyPr wrap="square" rtlCol="0">
            <a:spAutoFit/>
          </a:bodyPr>
          <a:lstStyle/>
          <a:p>
            <a:pPr lvl="0" algn="ctr"/>
            <a:r>
              <a:rPr lang="en-US" sz="1000" dirty="0">
                <a:solidFill>
                  <a:prstClr val="black"/>
                </a:solidFill>
                <a:latin typeface="Arial Rounded MT Bold" panose="020F0704030504030204" pitchFamily="34" charset="0"/>
              </a:rPr>
              <a:t>e: </a:t>
            </a:r>
            <a:r>
              <a:rPr lang="en-US" sz="1000" dirty="0">
                <a:solidFill>
                  <a:prstClr val="black"/>
                </a:solidFill>
                <a:latin typeface="Arial Rounded MT Bold" panose="020F0704030504030204" pitchFamily="34" charset="0"/>
                <a:hlinkClick r:id="rId4"/>
              </a:rPr>
              <a:t>principal@sdbroadmeadows.catholic.edu.au</a:t>
            </a:r>
            <a:r>
              <a:rPr lang="en-US" sz="1000" dirty="0">
                <a:solidFill>
                  <a:prstClr val="black"/>
                </a:solidFill>
                <a:latin typeface="Arial Rounded MT Bold" panose="020F0704030504030204" pitchFamily="34" charset="0"/>
              </a:rPr>
              <a:t>     </a:t>
            </a:r>
          </a:p>
          <a:p>
            <a:pPr lvl="0" algn="ctr"/>
            <a:r>
              <a:rPr lang="en-US" sz="1000" dirty="0">
                <a:solidFill>
                  <a:prstClr val="black"/>
                </a:solidFill>
                <a:latin typeface="Arial Rounded MT Bold" panose="020F0704030504030204" pitchFamily="34" charset="0"/>
              </a:rPr>
              <a:t>w: https://www.sdbroadmeadows.catholic.edu.au</a:t>
            </a:r>
          </a:p>
          <a:p>
            <a:pPr lvl="0" algn="ctr"/>
            <a:r>
              <a:rPr lang="en-US" sz="1050" i="1" dirty="0">
                <a:solidFill>
                  <a:prstClr val="black"/>
                </a:solidFill>
                <a:latin typeface="Arial Rounded MT Bold" panose="020F0704030504030204" pitchFamily="34" charset="0"/>
              </a:rPr>
              <a:t>St. Dominic’s School promotes the safety, wellbeing and inclusion of all children.</a:t>
            </a:r>
            <a:endParaRPr lang="en-AU" sz="1050" i="1" dirty="0">
              <a:solidFill>
                <a:prstClr val="black"/>
              </a:solidFill>
              <a:latin typeface="Arial Rounded MT Bold" panose="020F0704030504030204" pitchFamily="34" charset="0"/>
            </a:endParaRPr>
          </a:p>
        </p:txBody>
      </p:sp>
      <p:sp>
        <p:nvSpPr>
          <p:cNvPr id="22" name="TextBox 37"/>
          <p:cNvSpPr txBox="1"/>
          <p:nvPr/>
        </p:nvSpPr>
        <p:spPr>
          <a:xfrm>
            <a:off x="5219510" y="2881487"/>
            <a:ext cx="1563365"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b="1" dirty="0">
              <a:latin typeface="Amatic SC" pitchFamily="2" charset="0"/>
              <a:ea typeface="Open Sans Light" panose="020B0306030504020204" pitchFamily="34" charset="0"/>
              <a:cs typeface="Open Sans Light" panose="020B0306030504020204" pitchFamily="34" charset="0"/>
            </a:endParaRPr>
          </a:p>
          <a:p>
            <a:pPr algn="ctr"/>
            <a:r>
              <a:rPr lang="en-US" sz="2000" b="1" dirty="0">
                <a:latin typeface="Amatic SC" pitchFamily="2" charset="0"/>
                <a:ea typeface="Open Sans Light" panose="020B0306030504020204" pitchFamily="34" charset="0"/>
                <a:cs typeface="Open Sans Light" panose="020B0306030504020204" pitchFamily="34" charset="0"/>
              </a:rPr>
              <a:t>Don’t forget to use the </a:t>
            </a:r>
            <a:r>
              <a:rPr lang="en-US" sz="2000" b="1" dirty="0" err="1">
                <a:latin typeface="Amatic SC" pitchFamily="2" charset="0"/>
                <a:ea typeface="Open Sans Light" panose="020B0306030504020204" pitchFamily="34" charset="0"/>
                <a:cs typeface="Open Sans Light" panose="020B0306030504020204" pitchFamily="34" charset="0"/>
              </a:rPr>
              <a:t>Skoolbag</a:t>
            </a:r>
            <a:r>
              <a:rPr lang="en-US" sz="2000" b="1" dirty="0">
                <a:latin typeface="Amatic SC" pitchFamily="2" charset="0"/>
                <a:ea typeface="Open Sans Light" panose="020B0306030504020204" pitchFamily="34" charset="0"/>
                <a:cs typeface="Open Sans Light" panose="020B0306030504020204" pitchFamily="34" charset="0"/>
              </a:rPr>
              <a:t> app to read the newsletter and inform the school of student absences.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7768" y="2313294"/>
            <a:ext cx="1394640" cy="541525"/>
          </a:xfrm>
          <a:prstGeom prst="rect">
            <a:avLst/>
          </a:prstGeom>
        </p:spPr>
      </p:pic>
      <p:sp>
        <p:nvSpPr>
          <p:cNvPr id="7" name="Rectangle 6"/>
          <p:cNvSpPr/>
          <p:nvPr/>
        </p:nvSpPr>
        <p:spPr>
          <a:xfrm>
            <a:off x="140443" y="1586381"/>
            <a:ext cx="5267325" cy="5139869"/>
          </a:xfrm>
          <a:prstGeom prst="rect">
            <a:avLst/>
          </a:prstGeom>
        </p:spPr>
        <p:txBody>
          <a:bodyPr wrap="square">
            <a:spAutoFit/>
          </a:bodyPr>
          <a:lstStyle/>
          <a:p>
            <a:r>
              <a:rPr lang="en-AU" sz="1200" dirty="0">
                <a:latin typeface="Arial Rounded MT Bold" panose="020F0704030504030204" pitchFamily="34" charset="0"/>
              </a:rPr>
              <a:t>Year 6 families should now be finalising their arrangements for which secondary school they will be attending in 2022, such as Penola Catholic College, Mercy College, or other government secondary schools such as Hume Central Secondary College. If you need any help please contact Ms Bretag at school.</a:t>
            </a:r>
          </a:p>
          <a:p>
            <a:endParaRPr lang="en-AU" sz="1200" dirty="0">
              <a:latin typeface="Arial Rounded MT Bold" panose="020F0704030504030204" pitchFamily="34" charset="0"/>
            </a:endParaRPr>
          </a:p>
          <a:p>
            <a:r>
              <a:rPr lang="en-AU" sz="1200" b="1" dirty="0">
                <a:latin typeface="Arial Rounded MT Bold" panose="020F0704030504030204" pitchFamily="34" charset="0"/>
              </a:rPr>
              <a:t>What is the Nationally Consistent Collection of Data? </a:t>
            </a:r>
            <a:r>
              <a:rPr lang="en-AU" sz="1200" dirty="0">
                <a:latin typeface="Arial Rounded MT Bold" panose="020F0704030504030204" pitchFamily="34" charset="0"/>
              </a:rPr>
              <a:t>Schools must now complete the Nationally Consistent Collection of Data on School Students with Disability (NCCD) every year. It counts the number of students who receive additional adjustments or “help” at school because of a disability. The NCCD helps governments plan for the needs of students with disability.  </a:t>
            </a:r>
          </a:p>
          <a:p>
            <a:r>
              <a:rPr lang="en-AU" sz="1200" dirty="0">
                <a:latin typeface="Arial Rounded MT Bold" panose="020F0704030504030204" pitchFamily="34" charset="0"/>
              </a:rPr>
              <a:t>Once the school decides that the student should be counted in the NCCD, they then choose a disability group and one of four levels of help that has been given to the student. In the NCCD the word ‘disability’ comes from the Disability Discrimination Act 1992 (DDA). There are four types of disability that the school can choose from: </a:t>
            </a:r>
            <a:r>
              <a:rPr lang="en-AU" sz="1200" b="1" u="sng" dirty="0">
                <a:latin typeface="Arial Rounded MT Bold" panose="020F0704030504030204" pitchFamily="34" charset="0"/>
              </a:rPr>
              <a:t>sensory, cognitive, social-emotional and physical. </a:t>
            </a:r>
          </a:p>
          <a:p>
            <a:r>
              <a:rPr lang="en-AU" sz="1200" dirty="0">
                <a:latin typeface="Arial Rounded MT Bold" panose="020F0704030504030204" pitchFamily="34" charset="0"/>
              </a:rPr>
              <a:t> </a:t>
            </a:r>
          </a:p>
          <a:p>
            <a:r>
              <a:rPr lang="en-AU" sz="1200" dirty="0">
                <a:latin typeface="Arial Rounded MT Bold" panose="020F0704030504030204" pitchFamily="34" charset="0"/>
              </a:rPr>
              <a:t>Many students that need help at school can be counted in the NCCD. For example, students with learning problems, e.g. specific learning disability or reading difficulty (sometimes called dyslexia), health problems (e.g. epilepsy or diabetes), physical disability (e.g. cerebral palsy), vision/hearing loss and social-emotional problems (e.g. selective mutism, Autism Spectrum Disorder, anxiety).  </a:t>
            </a:r>
          </a:p>
          <a:p>
            <a:r>
              <a:rPr lang="en-AU" sz="1400" dirty="0">
                <a:latin typeface="Arial Rounded MT Bold" panose="020F0704030504030204" pitchFamily="34" charset="0"/>
              </a:rPr>
              <a:t> </a:t>
            </a:r>
          </a:p>
          <a:p>
            <a:r>
              <a:rPr lang="en-AU" sz="1400" dirty="0">
                <a:latin typeface="Arial Rounded MT Bold" panose="020F0704030504030204" pitchFamily="34" charset="0"/>
              </a:rPr>
              <a:t> </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353" y="6252668"/>
            <a:ext cx="1285502" cy="18035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4068" y="6279239"/>
            <a:ext cx="1340670" cy="1840839"/>
          </a:xfrm>
          <a:prstGeom prst="rect">
            <a:avLst/>
          </a:prstGeom>
        </p:spPr>
      </p:pic>
      <p:sp>
        <p:nvSpPr>
          <p:cNvPr id="13" name="TextBox 12"/>
          <p:cNvSpPr txBox="1"/>
          <p:nvPr/>
        </p:nvSpPr>
        <p:spPr>
          <a:xfrm>
            <a:off x="1113250" y="7472274"/>
            <a:ext cx="1167788" cy="461665"/>
          </a:xfrm>
          <a:prstGeom prst="rect">
            <a:avLst/>
          </a:prstGeom>
          <a:noFill/>
        </p:spPr>
        <p:txBody>
          <a:bodyPr wrap="square" rtlCol="0">
            <a:spAutoFit/>
          </a:bodyPr>
          <a:lstStyle/>
          <a:p>
            <a:pPr algn="ctr"/>
            <a:r>
              <a:rPr lang="en-AU" sz="2400" b="1" dirty="0">
                <a:solidFill>
                  <a:srgbClr val="FF0000"/>
                </a:solidFill>
              </a:rPr>
              <a:t>Boys</a:t>
            </a:r>
          </a:p>
        </p:txBody>
      </p:sp>
      <p:sp>
        <p:nvSpPr>
          <p:cNvPr id="14" name="TextBox 13"/>
          <p:cNvSpPr txBox="1"/>
          <p:nvPr/>
        </p:nvSpPr>
        <p:spPr>
          <a:xfrm>
            <a:off x="3260509" y="7519029"/>
            <a:ext cx="1167788" cy="461665"/>
          </a:xfrm>
          <a:prstGeom prst="rect">
            <a:avLst/>
          </a:prstGeom>
          <a:noFill/>
        </p:spPr>
        <p:txBody>
          <a:bodyPr wrap="square" rtlCol="0">
            <a:spAutoFit/>
          </a:bodyPr>
          <a:lstStyle/>
          <a:p>
            <a:pPr algn="ctr"/>
            <a:r>
              <a:rPr lang="en-AU" sz="2400" b="1" dirty="0">
                <a:solidFill>
                  <a:srgbClr val="FF0000"/>
                </a:solidFill>
              </a:rPr>
              <a:t>Girls</a:t>
            </a:r>
          </a:p>
        </p:txBody>
      </p:sp>
      <p:sp>
        <p:nvSpPr>
          <p:cNvPr id="3" name="Rectangle 2"/>
          <p:cNvSpPr/>
          <p:nvPr/>
        </p:nvSpPr>
        <p:spPr>
          <a:xfrm>
            <a:off x="1459568" y="7980694"/>
            <a:ext cx="3429000" cy="923330"/>
          </a:xfrm>
          <a:prstGeom prst="rect">
            <a:avLst/>
          </a:prstGeom>
        </p:spPr>
        <p:txBody>
          <a:bodyPr>
            <a:spAutoFit/>
          </a:bodyPr>
          <a:lstStyle/>
          <a:p>
            <a:pPr algn="ctr"/>
            <a:endParaRPr lang="en-AU" b="1" dirty="0">
              <a:latin typeface="Arial Rounded MT Bold" panose="020F0704030504030204" pitchFamily="34" charset="0"/>
            </a:endParaRPr>
          </a:p>
          <a:p>
            <a:pPr algn="ctr"/>
            <a:r>
              <a:rPr lang="en-AU" b="1" dirty="0">
                <a:latin typeface="Arial Rounded MT Bold" panose="020F0704030504030204" pitchFamily="34" charset="0"/>
              </a:rPr>
              <a:t>Students should be in winter uniform in Term 2</a:t>
            </a:r>
          </a:p>
        </p:txBody>
      </p:sp>
    </p:spTree>
    <p:extLst>
      <p:ext uri="{BB962C8B-B14F-4D97-AF65-F5344CB8AC3E}">
        <p14:creationId xmlns:p14="http://schemas.microsoft.com/office/powerpoint/2010/main" val="71788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1533045"/>
          </a:xfrm>
          <a:prstGeom prst="rect">
            <a:avLst/>
          </a:prstGeom>
          <a:solidFill>
            <a:srgbClr val="61B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5299"/>
          <a:stretch/>
        </p:blipFill>
        <p:spPr>
          <a:xfrm>
            <a:off x="5559195" y="41690"/>
            <a:ext cx="1243213" cy="1434570"/>
          </a:xfrm>
          <a:prstGeom prst="rect">
            <a:avLst/>
          </a:prstGeom>
        </p:spPr>
      </p:pic>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43" y="20024"/>
            <a:ext cx="5267325" cy="971083"/>
          </a:xfrm>
          <a:prstGeom prst="rect">
            <a:avLst/>
          </a:prstGeom>
          <a:noFill/>
          <a:ln>
            <a:noFill/>
          </a:ln>
        </p:spPr>
      </p:pic>
      <p:sp>
        <p:nvSpPr>
          <p:cNvPr id="5" name="TextBox 4"/>
          <p:cNvSpPr txBox="1"/>
          <p:nvPr/>
        </p:nvSpPr>
        <p:spPr>
          <a:xfrm>
            <a:off x="295820" y="974508"/>
            <a:ext cx="5418752" cy="561692"/>
          </a:xfrm>
          <a:prstGeom prst="rect">
            <a:avLst/>
          </a:prstGeom>
          <a:noFill/>
        </p:spPr>
        <p:txBody>
          <a:bodyPr wrap="square" rtlCol="0">
            <a:spAutoFit/>
          </a:bodyPr>
          <a:lstStyle/>
          <a:p>
            <a:pPr lvl="0" algn="ctr"/>
            <a:r>
              <a:rPr lang="en-US" sz="1000" dirty="0">
                <a:solidFill>
                  <a:prstClr val="black"/>
                </a:solidFill>
                <a:latin typeface="Arial Rounded MT Bold" panose="020F0704030504030204" pitchFamily="34" charset="0"/>
              </a:rPr>
              <a:t>e: </a:t>
            </a:r>
            <a:r>
              <a:rPr lang="en-US" sz="1000" dirty="0">
                <a:solidFill>
                  <a:prstClr val="black"/>
                </a:solidFill>
                <a:latin typeface="Arial Rounded MT Bold" panose="020F0704030504030204" pitchFamily="34" charset="0"/>
                <a:hlinkClick r:id="rId4"/>
              </a:rPr>
              <a:t>principal@sdbroadmeadows.catholic.edu.au</a:t>
            </a:r>
            <a:r>
              <a:rPr lang="en-US" sz="1000" dirty="0">
                <a:solidFill>
                  <a:prstClr val="black"/>
                </a:solidFill>
                <a:latin typeface="Arial Rounded MT Bold" panose="020F0704030504030204" pitchFamily="34" charset="0"/>
              </a:rPr>
              <a:t>     </a:t>
            </a:r>
          </a:p>
          <a:p>
            <a:pPr lvl="0" algn="ctr"/>
            <a:r>
              <a:rPr lang="en-US" sz="1000" dirty="0">
                <a:solidFill>
                  <a:prstClr val="black"/>
                </a:solidFill>
                <a:latin typeface="Arial Rounded MT Bold" panose="020F0704030504030204" pitchFamily="34" charset="0"/>
              </a:rPr>
              <a:t>w: https://www.sdbroadmeadows.catholic.edu.au</a:t>
            </a:r>
          </a:p>
          <a:p>
            <a:pPr lvl="0" algn="ctr"/>
            <a:r>
              <a:rPr lang="en-US" sz="1050" i="1" dirty="0">
                <a:solidFill>
                  <a:prstClr val="black"/>
                </a:solidFill>
                <a:latin typeface="Arial Rounded MT Bold" panose="020F0704030504030204" pitchFamily="34" charset="0"/>
              </a:rPr>
              <a:t>St. Dominic’s School promotes the safety, wellbeing and inclusion of all children.</a:t>
            </a:r>
            <a:endParaRPr lang="en-AU" sz="1050" i="1" dirty="0">
              <a:solidFill>
                <a:prstClr val="black"/>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CDD3EDC6-BF3F-43AB-B4CF-EB42500E902F}"/>
              </a:ext>
            </a:extLst>
          </p:cNvPr>
          <p:cNvSpPr txBox="1"/>
          <p:nvPr/>
        </p:nvSpPr>
        <p:spPr>
          <a:xfrm>
            <a:off x="675360" y="1565505"/>
            <a:ext cx="4732408" cy="400110"/>
          </a:xfrm>
          <a:prstGeom prst="rect">
            <a:avLst/>
          </a:prstGeom>
          <a:noFill/>
        </p:spPr>
        <p:txBody>
          <a:bodyPr wrap="square" rtlCol="0">
            <a:spAutoFit/>
          </a:bodyPr>
          <a:lstStyle/>
          <a:p>
            <a:pPr algn="ctr"/>
            <a:r>
              <a:rPr lang="en-US" sz="2000" b="1" u="sng" dirty="0">
                <a:latin typeface="Arial Rounded MT Bold" panose="020F0704030504030204" pitchFamily="34" charset="0"/>
              </a:rPr>
              <a:t>OUR VALUES AWARDS-WEEK 2</a:t>
            </a:r>
          </a:p>
        </p:txBody>
      </p:sp>
      <p:graphicFrame>
        <p:nvGraphicFramePr>
          <p:cNvPr id="16" name="Table 15">
            <a:extLst>
              <a:ext uri="{FF2B5EF4-FFF2-40B4-BE49-F238E27FC236}">
                <a16:creationId xmlns:a16="http://schemas.microsoft.com/office/drawing/2014/main" id="{7702F415-D8E7-45A1-AEFA-9B018635044F}"/>
              </a:ext>
            </a:extLst>
          </p:cNvPr>
          <p:cNvGraphicFramePr>
            <a:graphicFrameLocks noGrp="1"/>
          </p:cNvGraphicFramePr>
          <p:nvPr>
            <p:extLst>
              <p:ext uri="{D42A27DB-BD31-4B8C-83A1-F6EECF244321}">
                <p14:modId xmlns:p14="http://schemas.microsoft.com/office/powerpoint/2010/main" val="2008082805"/>
              </p:ext>
            </p:extLst>
          </p:nvPr>
        </p:nvGraphicFramePr>
        <p:xfrm>
          <a:off x="295820" y="1994920"/>
          <a:ext cx="4740341" cy="5173437"/>
        </p:xfrm>
        <a:graphic>
          <a:graphicData uri="http://schemas.openxmlformats.org/drawingml/2006/table">
            <a:tbl>
              <a:tblPr firstRow="1" bandRow="1">
                <a:tableStyleId>{5C22544A-7EE6-4342-B048-85BDC9FD1C3A}</a:tableStyleId>
              </a:tblPr>
              <a:tblGrid>
                <a:gridCol w="1232938">
                  <a:extLst>
                    <a:ext uri="{9D8B030D-6E8A-4147-A177-3AD203B41FA5}">
                      <a16:colId xmlns:a16="http://schemas.microsoft.com/office/drawing/2014/main" val="1562226279"/>
                    </a:ext>
                  </a:extLst>
                </a:gridCol>
                <a:gridCol w="1682657">
                  <a:extLst>
                    <a:ext uri="{9D8B030D-6E8A-4147-A177-3AD203B41FA5}">
                      <a16:colId xmlns:a16="http://schemas.microsoft.com/office/drawing/2014/main" val="4094099692"/>
                    </a:ext>
                  </a:extLst>
                </a:gridCol>
                <a:gridCol w="1824746">
                  <a:extLst>
                    <a:ext uri="{9D8B030D-6E8A-4147-A177-3AD203B41FA5}">
                      <a16:colId xmlns:a16="http://schemas.microsoft.com/office/drawing/2014/main" val="2058166486"/>
                    </a:ext>
                  </a:extLst>
                </a:gridCol>
              </a:tblGrid>
              <a:tr h="268176">
                <a:tc>
                  <a:txBody>
                    <a:bodyPr/>
                    <a:lstStyle/>
                    <a:p>
                      <a:r>
                        <a:rPr lang="en-AU" dirty="0"/>
                        <a:t>Class</a:t>
                      </a:r>
                    </a:p>
                  </a:txBody>
                  <a:tcPr/>
                </a:tc>
                <a:tc>
                  <a:txBody>
                    <a:bodyPr/>
                    <a:lstStyle/>
                    <a:p>
                      <a:r>
                        <a:rPr lang="en-AU" dirty="0"/>
                        <a:t>Students</a:t>
                      </a:r>
                    </a:p>
                  </a:txBody>
                  <a:tcPr/>
                </a:tc>
                <a:tc>
                  <a:txBody>
                    <a:bodyPr/>
                    <a:lstStyle/>
                    <a:p>
                      <a:endParaRPr lang="en-AU" dirty="0"/>
                    </a:p>
                  </a:txBody>
                  <a:tcPr/>
                </a:tc>
                <a:extLst>
                  <a:ext uri="{0D108BD9-81ED-4DB2-BD59-A6C34878D82A}">
                    <a16:rowId xmlns:a16="http://schemas.microsoft.com/office/drawing/2014/main" val="1072851269"/>
                  </a:ext>
                </a:extLst>
              </a:tr>
              <a:tr h="275053">
                <a:tc>
                  <a:txBody>
                    <a:bodyPr/>
                    <a:lstStyle/>
                    <a:p>
                      <a:pPr algn="ctr"/>
                      <a:r>
                        <a:rPr lang="en-AU" sz="1200" b="1" dirty="0">
                          <a:solidFill>
                            <a:schemeClr val="tx1"/>
                          </a:solidFill>
                          <a:latin typeface="Arial Rounded MT Bold" panose="020F0704030504030204" pitchFamily="34" charset="0"/>
                        </a:rPr>
                        <a:t>Prep M</a:t>
                      </a:r>
                    </a:p>
                  </a:txBody>
                  <a:tcPr/>
                </a:tc>
                <a:tc>
                  <a:txBody>
                    <a:bodyPr/>
                    <a:lstStyle/>
                    <a:p>
                      <a:pPr rtl="0" fontAlgn="b"/>
                      <a:r>
                        <a:rPr lang="en-US" dirty="0">
                          <a:solidFill>
                            <a:srgbClr val="222222"/>
                          </a:solidFill>
                          <a:effectLst/>
                        </a:rPr>
                        <a:t>Declan</a:t>
                      </a:r>
                      <a:endParaRPr lang="en-AU" dirty="0">
                        <a:solidFill>
                          <a:srgbClr val="222222"/>
                        </a:solidFill>
                        <a:effectLst/>
                      </a:endParaRPr>
                    </a:p>
                  </a:txBody>
                  <a:tcPr marL="28575" marR="28575" marT="19050" marB="19050" anchor="b"/>
                </a:tc>
                <a:tc>
                  <a:txBody>
                    <a:bodyPr/>
                    <a:lstStyle/>
                    <a:p>
                      <a:pPr rtl="0" fontAlgn="b"/>
                      <a:r>
                        <a:rPr lang="en-US" dirty="0">
                          <a:solidFill>
                            <a:srgbClr val="222222"/>
                          </a:solidFill>
                          <a:effectLst/>
                        </a:rPr>
                        <a:t>Liza</a:t>
                      </a:r>
                      <a:endParaRPr lang="en-AU" dirty="0">
                        <a:solidFill>
                          <a:srgbClr val="222222"/>
                        </a:solidFill>
                        <a:effectLst/>
                      </a:endParaRPr>
                    </a:p>
                  </a:txBody>
                  <a:tcPr marL="28575" marR="28575" marT="19050" marB="19050" anchor="b"/>
                </a:tc>
                <a:extLst>
                  <a:ext uri="{0D108BD9-81ED-4DB2-BD59-A6C34878D82A}">
                    <a16:rowId xmlns:a16="http://schemas.microsoft.com/office/drawing/2014/main" val="3172739726"/>
                  </a:ext>
                </a:extLst>
              </a:tr>
              <a:tr h="275053">
                <a:tc>
                  <a:txBody>
                    <a:bodyPr/>
                    <a:lstStyle/>
                    <a:p>
                      <a:pPr algn="ctr"/>
                      <a:r>
                        <a:rPr lang="en-AU" sz="1200" b="1" dirty="0">
                          <a:solidFill>
                            <a:schemeClr val="tx1"/>
                          </a:solidFill>
                          <a:latin typeface="Arial Rounded MT Bold" panose="020F0704030504030204" pitchFamily="34" charset="0"/>
                        </a:rPr>
                        <a:t>Prep N</a:t>
                      </a:r>
                    </a:p>
                  </a:txBody>
                  <a:tcPr/>
                </a:tc>
                <a:tc>
                  <a:txBody>
                    <a:bodyPr/>
                    <a:lstStyle/>
                    <a:p>
                      <a:pPr rtl="0" fontAlgn="b"/>
                      <a:r>
                        <a:rPr lang="en-US" dirty="0">
                          <a:solidFill>
                            <a:srgbClr val="222222"/>
                          </a:solidFill>
                          <a:effectLst/>
                        </a:rPr>
                        <a:t>Margarita</a:t>
                      </a:r>
                      <a:endParaRPr lang="en-AU" dirty="0">
                        <a:solidFill>
                          <a:srgbClr val="222222"/>
                        </a:solidFill>
                        <a:effectLst/>
                      </a:endParaRPr>
                    </a:p>
                  </a:txBody>
                  <a:tcPr marL="28575" marR="28575" marT="19050" marB="19050" anchor="b"/>
                </a:tc>
                <a:tc>
                  <a:txBody>
                    <a:bodyPr/>
                    <a:lstStyle/>
                    <a:p>
                      <a:pPr rtl="0" fontAlgn="b"/>
                      <a:r>
                        <a:rPr lang="en-US" dirty="0">
                          <a:effectLst/>
                        </a:rPr>
                        <a:t>Hunter</a:t>
                      </a:r>
                      <a:endParaRPr lang="en-AU" dirty="0">
                        <a:effectLst/>
                      </a:endParaRPr>
                    </a:p>
                  </a:txBody>
                  <a:tcPr marL="28575" marR="28575" marT="19050" marB="19050" anchor="b"/>
                </a:tc>
                <a:extLst>
                  <a:ext uri="{0D108BD9-81ED-4DB2-BD59-A6C34878D82A}">
                    <a16:rowId xmlns:a16="http://schemas.microsoft.com/office/drawing/2014/main" val="628442564"/>
                  </a:ext>
                </a:extLst>
              </a:tr>
              <a:tr h="275053">
                <a:tc>
                  <a:txBody>
                    <a:bodyPr/>
                    <a:lstStyle/>
                    <a:p>
                      <a:pPr algn="ctr"/>
                      <a:r>
                        <a:rPr lang="en-AU" sz="1200" b="1" dirty="0">
                          <a:solidFill>
                            <a:schemeClr val="tx1"/>
                          </a:solidFill>
                          <a:latin typeface="Arial Rounded MT Bold" panose="020F0704030504030204" pitchFamily="34" charset="0"/>
                        </a:rPr>
                        <a:t>1I</a:t>
                      </a:r>
                    </a:p>
                  </a:txBody>
                  <a:tcPr/>
                </a:tc>
                <a:tc>
                  <a:txBody>
                    <a:bodyPr/>
                    <a:lstStyle/>
                    <a:p>
                      <a:pPr rtl="0" fontAlgn="b"/>
                      <a:r>
                        <a:rPr lang="en-US" dirty="0">
                          <a:solidFill>
                            <a:srgbClr val="222222"/>
                          </a:solidFill>
                          <a:effectLst/>
                        </a:rPr>
                        <a:t>Jessica N</a:t>
                      </a:r>
                      <a:endParaRPr lang="en-AU" dirty="0">
                        <a:solidFill>
                          <a:srgbClr val="222222"/>
                        </a:solidFill>
                        <a:effectLst/>
                      </a:endParaRPr>
                    </a:p>
                  </a:txBody>
                  <a:tcPr marL="28575" marR="28575" marT="19050" marB="19050" anchor="b"/>
                </a:tc>
                <a:tc>
                  <a:txBody>
                    <a:bodyPr/>
                    <a:lstStyle/>
                    <a:p>
                      <a:pPr rtl="0" fontAlgn="b"/>
                      <a:r>
                        <a:rPr lang="en-US" dirty="0" err="1">
                          <a:effectLst/>
                        </a:rPr>
                        <a:t>Riyana</a:t>
                      </a:r>
                      <a:endParaRPr lang="en-AU" dirty="0">
                        <a:effectLst/>
                      </a:endParaRPr>
                    </a:p>
                  </a:txBody>
                  <a:tcPr marL="28575" marR="28575" marT="19050" marB="19050" anchor="b"/>
                </a:tc>
                <a:extLst>
                  <a:ext uri="{0D108BD9-81ED-4DB2-BD59-A6C34878D82A}">
                    <a16:rowId xmlns:a16="http://schemas.microsoft.com/office/drawing/2014/main" val="827444070"/>
                  </a:ext>
                </a:extLst>
              </a:tr>
              <a:tr h="275053">
                <a:tc>
                  <a:txBody>
                    <a:bodyPr/>
                    <a:lstStyle/>
                    <a:p>
                      <a:pPr algn="ctr"/>
                      <a:r>
                        <a:rPr lang="en-AU" sz="1200" b="1" dirty="0">
                          <a:solidFill>
                            <a:schemeClr val="tx1"/>
                          </a:solidFill>
                          <a:latin typeface="Arial Rounded MT Bold" panose="020F0704030504030204" pitchFamily="34" charset="0"/>
                        </a:rPr>
                        <a:t>1J</a:t>
                      </a:r>
                    </a:p>
                  </a:txBody>
                  <a:tcPr/>
                </a:tc>
                <a:tc>
                  <a:txBody>
                    <a:bodyPr/>
                    <a:lstStyle/>
                    <a:p>
                      <a:pPr rtl="0" fontAlgn="b"/>
                      <a:r>
                        <a:rPr lang="en-US" dirty="0">
                          <a:effectLst/>
                        </a:rPr>
                        <a:t>Eliana Y</a:t>
                      </a:r>
                      <a:endParaRPr lang="en-AU" dirty="0">
                        <a:effectLst/>
                      </a:endParaRPr>
                    </a:p>
                  </a:txBody>
                  <a:tcPr marL="28575" marR="28575" marT="19050" marB="19050" anchor="b"/>
                </a:tc>
                <a:tc>
                  <a:txBody>
                    <a:bodyPr/>
                    <a:lstStyle/>
                    <a:p>
                      <a:pPr rtl="0" fontAlgn="b"/>
                      <a:r>
                        <a:rPr lang="en-US" dirty="0" err="1">
                          <a:solidFill>
                            <a:srgbClr val="222222"/>
                          </a:solidFill>
                          <a:effectLst/>
                        </a:rPr>
                        <a:t>Mansirat</a:t>
                      </a:r>
                      <a:endParaRPr lang="en-AU" dirty="0">
                        <a:solidFill>
                          <a:srgbClr val="222222"/>
                        </a:solidFill>
                        <a:effectLst/>
                      </a:endParaRPr>
                    </a:p>
                  </a:txBody>
                  <a:tcPr marL="28575" marR="28575" marT="19050" marB="19050" anchor="b"/>
                </a:tc>
                <a:extLst>
                  <a:ext uri="{0D108BD9-81ED-4DB2-BD59-A6C34878D82A}">
                    <a16:rowId xmlns:a16="http://schemas.microsoft.com/office/drawing/2014/main" val="4140576544"/>
                  </a:ext>
                </a:extLst>
              </a:tr>
              <a:tr h="275053">
                <a:tc>
                  <a:txBody>
                    <a:bodyPr/>
                    <a:lstStyle/>
                    <a:p>
                      <a:pPr algn="ctr"/>
                      <a:r>
                        <a:rPr lang="en-AU" sz="1200" b="1" dirty="0">
                          <a:solidFill>
                            <a:schemeClr val="tx1"/>
                          </a:solidFill>
                          <a:latin typeface="Arial Rounded MT Bold" panose="020F0704030504030204" pitchFamily="34" charset="0"/>
                        </a:rPr>
                        <a:t>2K</a:t>
                      </a:r>
                    </a:p>
                  </a:txBody>
                  <a:tcPr/>
                </a:tc>
                <a:tc>
                  <a:txBody>
                    <a:bodyPr/>
                    <a:lstStyle/>
                    <a:p>
                      <a:pPr rtl="0" fontAlgn="b"/>
                      <a:r>
                        <a:rPr lang="en-US" dirty="0">
                          <a:effectLst/>
                        </a:rPr>
                        <a:t>Lam</a:t>
                      </a:r>
                      <a:endParaRPr lang="en-AU" dirty="0">
                        <a:effectLst/>
                      </a:endParaRPr>
                    </a:p>
                  </a:txBody>
                  <a:tcPr marL="28575" marR="28575" marT="19050" marB="19050" anchor="b"/>
                </a:tc>
                <a:tc>
                  <a:txBody>
                    <a:bodyPr/>
                    <a:lstStyle/>
                    <a:p>
                      <a:pPr rtl="0" fontAlgn="b"/>
                      <a:r>
                        <a:rPr lang="en-US" dirty="0">
                          <a:effectLst/>
                        </a:rPr>
                        <a:t>Claudia</a:t>
                      </a:r>
                      <a:endParaRPr lang="en-AU" dirty="0">
                        <a:effectLst/>
                      </a:endParaRPr>
                    </a:p>
                  </a:txBody>
                  <a:tcPr marL="28575" marR="28575" marT="19050" marB="19050" anchor="b"/>
                </a:tc>
                <a:extLst>
                  <a:ext uri="{0D108BD9-81ED-4DB2-BD59-A6C34878D82A}">
                    <a16:rowId xmlns:a16="http://schemas.microsoft.com/office/drawing/2014/main" val="1076976491"/>
                  </a:ext>
                </a:extLst>
              </a:tr>
              <a:tr h="275053">
                <a:tc>
                  <a:txBody>
                    <a:bodyPr/>
                    <a:lstStyle/>
                    <a:p>
                      <a:pPr algn="ctr"/>
                      <a:r>
                        <a:rPr lang="en-AU" sz="1200" b="1" dirty="0">
                          <a:solidFill>
                            <a:schemeClr val="tx1"/>
                          </a:solidFill>
                          <a:latin typeface="Arial Rounded MT Bold" panose="020F0704030504030204" pitchFamily="34" charset="0"/>
                        </a:rPr>
                        <a:t>2L</a:t>
                      </a:r>
                    </a:p>
                  </a:txBody>
                  <a:tcPr/>
                </a:tc>
                <a:tc>
                  <a:txBody>
                    <a:bodyPr/>
                    <a:lstStyle/>
                    <a:p>
                      <a:pPr rtl="0" fontAlgn="b"/>
                      <a:r>
                        <a:rPr lang="en-US" dirty="0">
                          <a:solidFill>
                            <a:srgbClr val="222222"/>
                          </a:solidFill>
                          <a:effectLst/>
                        </a:rPr>
                        <a:t>Allyson</a:t>
                      </a:r>
                      <a:endParaRPr lang="en-AU" dirty="0">
                        <a:solidFill>
                          <a:srgbClr val="222222"/>
                        </a:solidFill>
                        <a:effectLst/>
                      </a:endParaRPr>
                    </a:p>
                  </a:txBody>
                  <a:tcPr marL="28575" marR="28575" marT="19050" marB="19050" anchor="b"/>
                </a:tc>
                <a:tc>
                  <a:txBody>
                    <a:bodyPr/>
                    <a:lstStyle/>
                    <a:p>
                      <a:pPr rtl="0" fontAlgn="b"/>
                      <a:r>
                        <a:rPr lang="en-US" dirty="0">
                          <a:effectLst/>
                        </a:rPr>
                        <a:t>Ruby</a:t>
                      </a:r>
                      <a:endParaRPr lang="en-AU" dirty="0">
                        <a:effectLst/>
                      </a:endParaRPr>
                    </a:p>
                  </a:txBody>
                  <a:tcPr marL="28575" marR="28575" marT="19050" marB="19050" anchor="b"/>
                </a:tc>
                <a:extLst>
                  <a:ext uri="{0D108BD9-81ED-4DB2-BD59-A6C34878D82A}">
                    <a16:rowId xmlns:a16="http://schemas.microsoft.com/office/drawing/2014/main" val="2236304"/>
                  </a:ext>
                </a:extLst>
              </a:tr>
              <a:tr h="275053">
                <a:tc>
                  <a:txBody>
                    <a:bodyPr/>
                    <a:lstStyle/>
                    <a:p>
                      <a:pPr algn="ctr"/>
                      <a:r>
                        <a:rPr lang="en-AU" sz="1200" b="1" dirty="0">
                          <a:solidFill>
                            <a:schemeClr val="tx1"/>
                          </a:solidFill>
                          <a:latin typeface="Arial Rounded MT Bold" panose="020F0704030504030204" pitchFamily="34" charset="0"/>
                        </a:rPr>
                        <a:t>3/4O</a:t>
                      </a:r>
                    </a:p>
                  </a:txBody>
                  <a:tcPr/>
                </a:tc>
                <a:tc>
                  <a:txBody>
                    <a:bodyPr/>
                    <a:lstStyle/>
                    <a:p>
                      <a:pPr rtl="0" fontAlgn="b"/>
                      <a:r>
                        <a:rPr lang="en-US" dirty="0">
                          <a:solidFill>
                            <a:srgbClr val="222222"/>
                          </a:solidFill>
                          <a:effectLst/>
                        </a:rPr>
                        <a:t>Prabhas</a:t>
                      </a:r>
                      <a:endParaRPr lang="en-AU" dirty="0">
                        <a:solidFill>
                          <a:srgbClr val="222222"/>
                        </a:solidFill>
                        <a:effectLst/>
                      </a:endParaRPr>
                    </a:p>
                  </a:txBody>
                  <a:tcPr marL="28575" marR="28575" marT="19050" marB="19050" anchor="b"/>
                </a:tc>
                <a:tc>
                  <a:txBody>
                    <a:bodyPr/>
                    <a:lstStyle/>
                    <a:p>
                      <a:pPr rtl="0" fontAlgn="b"/>
                      <a:r>
                        <a:rPr lang="en-US" dirty="0">
                          <a:effectLst/>
                        </a:rPr>
                        <a:t>Rami</a:t>
                      </a:r>
                      <a:endParaRPr lang="en-AU" dirty="0">
                        <a:effectLst/>
                      </a:endParaRPr>
                    </a:p>
                  </a:txBody>
                  <a:tcPr marL="28575" marR="28575" marT="19050" marB="19050" anchor="b"/>
                </a:tc>
                <a:extLst>
                  <a:ext uri="{0D108BD9-81ED-4DB2-BD59-A6C34878D82A}">
                    <a16:rowId xmlns:a16="http://schemas.microsoft.com/office/drawing/2014/main" val="1359235466"/>
                  </a:ext>
                </a:extLst>
              </a:tr>
              <a:tr h="275053">
                <a:tc>
                  <a:txBody>
                    <a:bodyPr/>
                    <a:lstStyle/>
                    <a:p>
                      <a:pPr algn="ctr"/>
                      <a:r>
                        <a:rPr lang="en-AU" sz="1200" b="1" dirty="0">
                          <a:solidFill>
                            <a:schemeClr val="tx1"/>
                          </a:solidFill>
                          <a:latin typeface="Arial Rounded MT Bold" panose="020F0704030504030204" pitchFamily="34" charset="0"/>
                        </a:rPr>
                        <a:t>3/4P</a:t>
                      </a:r>
                    </a:p>
                  </a:txBody>
                  <a:tcPr/>
                </a:tc>
                <a:tc>
                  <a:txBody>
                    <a:bodyPr/>
                    <a:lstStyle/>
                    <a:p>
                      <a:pPr rtl="0" fontAlgn="b"/>
                      <a:r>
                        <a:rPr lang="en-US" dirty="0" err="1">
                          <a:solidFill>
                            <a:srgbClr val="222222"/>
                          </a:solidFill>
                          <a:effectLst/>
                        </a:rPr>
                        <a:t>Klark</a:t>
                      </a:r>
                      <a:endParaRPr lang="en-AU" dirty="0">
                        <a:solidFill>
                          <a:srgbClr val="222222"/>
                        </a:solidFill>
                        <a:effectLst/>
                      </a:endParaRPr>
                    </a:p>
                  </a:txBody>
                  <a:tcPr marL="28575" marR="28575" marT="19050" marB="19050" anchor="b"/>
                </a:tc>
                <a:tc>
                  <a:txBody>
                    <a:bodyPr/>
                    <a:lstStyle/>
                    <a:p>
                      <a:pPr rtl="0" fontAlgn="b"/>
                      <a:r>
                        <a:rPr lang="en-US" dirty="0">
                          <a:effectLst/>
                        </a:rPr>
                        <a:t>Luka</a:t>
                      </a:r>
                      <a:endParaRPr lang="en-AU" dirty="0">
                        <a:effectLst/>
                      </a:endParaRPr>
                    </a:p>
                  </a:txBody>
                  <a:tcPr marL="28575" marR="28575" marT="19050" marB="19050" anchor="b"/>
                </a:tc>
                <a:extLst>
                  <a:ext uri="{0D108BD9-81ED-4DB2-BD59-A6C34878D82A}">
                    <a16:rowId xmlns:a16="http://schemas.microsoft.com/office/drawing/2014/main" val="2839721091"/>
                  </a:ext>
                </a:extLst>
              </a:tr>
              <a:tr h="275053">
                <a:tc>
                  <a:txBody>
                    <a:bodyPr/>
                    <a:lstStyle/>
                    <a:p>
                      <a:pPr algn="ctr"/>
                      <a:r>
                        <a:rPr lang="en-AU" sz="1200" b="1" dirty="0">
                          <a:solidFill>
                            <a:schemeClr val="tx1"/>
                          </a:solidFill>
                          <a:latin typeface="Arial Rounded MT Bold" panose="020F0704030504030204" pitchFamily="34" charset="0"/>
                        </a:rPr>
                        <a:t>3/4Q</a:t>
                      </a:r>
                    </a:p>
                  </a:txBody>
                  <a:tcPr/>
                </a:tc>
                <a:tc>
                  <a:txBody>
                    <a:bodyPr/>
                    <a:lstStyle/>
                    <a:p>
                      <a:pPr rtl="0" fontAlgn="b"/>
                      <a:r>
                        <a:rPr lang="en-US" dirty="0">
                          <a:solidFill>
                            <a:srgbClr val="222222"/>
                          </a:solidFill>
                          <a:effectLst/>
                        </a:rPr>
                        <a:t>Aaron</a:t>
                      </a:r>
                      <a:endParaRPr lang="en-AU" dirty="0">
                        <a:solidFill>
                          <a:srgbClr val="222222"/>
                        </a:solidFill>
                        <a:effectLst/>
                      </a:endParaRPr>
                    </a:p>
                  </a:txBody>
                  <a:tcPr marL="28575" marR="28575" marT="19050" marB="19050" anchor="b"/>
                </a:tc>
                <a:tc>
                  <a:txBody>
                    <a:bodyPr/>
                    <a:lstStyle/>
                    <a:p>
                      <a:pPr rtl="0" fontAlgn="b"/>
                      <a:r>
                        <a:rPr lang="en-US" dirty="0" err="1">
                          <a:effectLst/>
                        </a:rPr>
                        <a:t>Onel</a:t>
                      </a:r>
                      <a:endParaRPr lang="en-AU" dirty="0">
                        <a:effectLst/>
                      </a:endParaRPr>
                    </a:p>
                  </a:txBody>
                  <a:tcPr marL="28575" marR="28575" marT="19050" marB="19050" anchor="b"/>
                </a:tc>
                <a:extLst>
                  <a:ext uri="{0D108BD9-81ED-4DB2-BD59-A6C34878D82A}">
                    <a16:rowId xmlns:a16="http://schemas.microsoft.com/office/drawing/2014/main" val="2983699036"/>
                  </a:ext>
                </a:extLst>
              </a:tr>
              <a:tr h="275053">
                <a:tc>
                  <a:txBody>
                    <a:bodyPr/>
                    <a:lstStyle/>
                    <a:p>
                      <a:pPr algn="ctr"/>
                      <a:r>
                        <a:rPr lang="en-AU" sz="1200" b="1" dirty="0">
                          <a:solidFill>
                            <a:schemeClr val="tx1"/>
                          </a:solidFill>
                          <a:latin typeface="Arial Rounded MT Bold" panose="020F0704030504030204" pitchFamily="34" charset="0"/>
                        </a:rPr>
                        <a:t>5/6H</a:t>
                      </a:r>
                    </a:p>
                  </a:txBody>
                  <a:tcPr/>
                </a:tc>
                <a:tc>
                  <a:txBody>
                    <a:bodyPr/>
                    <a:lstStyle/>
                    <a:p>
                      <a:pPr rtl="0" fontAlgn="b"/>
                      <a:r>
                        <a:rPr lang="en-US" dirty="0" err="1">
                          <a:effectLst/>
                        </a:rPr>
                        <a:t>Lurans</a:t>
                      </a:r>
                      <a:endParaRPr lang="en-AU" dirty="0">
                        <a:effectLst/>
                      </a:endParaRPr>
                    </a:p>
                  </a:txBody>
                  <a:tcPr marL="28575" marR="28575" marT="19050" marB="19050" anchor="b"/>
                </a:tc>
                <a:tc>
                  <a:txBody>
                    <a:bodyPr/>
                    <a:lstStyle/>
                    <a:p>
                      <a:pPr rtl="0" fontAlgn="b"/>
                      <a:endParaRPr lang="en-AU" dirty="0">
                        <a:effectLst/>
                      </a:endParaRPr>
                    </a:p>
                  </a:txBody>
                  <a:tcPr marL="28575" marR="28575" marT="19050" marB="19050" anchor="b"/>
                </a:tc>
                <a:extLst>
                  <a:ext uri="{0D108BD9-81ED-4DB2-BD59-A6C34878D82A}">
                    <a16:rowId xmlns:a16="http://schemas.microsoft.com/office/drawing/2014/main" val="482342623"/>
                  </a:ext>
                </a:extLst>
              </a:tr>
              <a:tr h="275053">
                <a:tc>
                  <a:txBody>
                    <a:bodyPr/>
                    <a:lstStyle/>
                    <a:p>
                      <a:pPr algn="ctr"/>
                      <a:r>
                        <a:rPr lang="en-AU" sz="1200" b="1" dirty="0">
                          <a:solidFill>
                            <a:schemeClr val="tx1"/>
                          </a:solidFill>
                          <a:latin typeface="Arial Rounded MT Bold" panose="020F0704030504030204" pitchFamily="34" charset="0"/>
                        </a:rPr>
                        <a:t>5/6R</a:t>
                      </a:r>
                    </a:p>
                  </a:txBody>
                  <a:tcPr/>
                </a:tc>
                <a:tc>
                  <a:txBody>
                    <a:bodyPr/>
                    <a:lstStyle/>
                    <a:p>
                      <a:pPr rtl="0" fontAlgn="b"/>
                      <a:r>
                        <a:rPr lang="en-US" dirty="0">
                          <a:solidFill>
                            <a:srgbClr val="222222"/>
                          </a:solidFill>
                          <a:effectLst/>
                        </a:rPr>
                        <a:t>Yousif Q</a:t>
                      </a:r>
                      <a:endParaRPr lang="en-AU" dirty="0">
                        <a:solidFill>
                          <a:srgbClr val="222222"/>
                        </a:solidFill>
                        <a:effectLst/>
                      </a:endParaRPr>
                    </a:p>
                  </a:txBody>
                  <a:tcPr marL="28575" marR="28575" marT="19050" marB="19050" anchor="b"/>
                </a:tc>
                <a:tc>
                  <a:txBody>
                    <a:bodyPr/>
                    <a:lstStyle/>
                    <a:p>
                      <a:pPr rtl="0" fontAlgn="b"/>
                      <a:endParaRPr lang="en-AU" dirty="0">
                        <a:solidFill>
                          <a:srgbClr val="222222"/>
                        </a:solidFill>
                        <a:effectLst/>
                      </a:endParaRPr>
                    </a:p>
                  </a:txBody>
                  <a:tcPr marL="28575" marR="28575" marT="19050" marB="19050" anchor="b"/>
                </a:tc>
                <a:extLst>
                  <a:ext uri="{0D108BD9-81ED-4DB2-BD59-A6C34878D82A}">
                    <a16:rowId xmlns:a16="http://schemas.microsoft.com/office/drawing/2014/main" val="1642412268"/>
                  </a:ext>
                </a:extLst>
              </a:tr>
              <a:tr h="275053">
                <a:tc>
                  <a:txBody>
                    <a:bodyPr/>
                    <a:lstStyle/>
                    <a:p>
                      <a:pPr algn="ctr"/>
                      <a:r>
                        <a:rPr lang="en-AU" sz="1200" b="1" dirty="0">
                          <a:solidFill>
                            <a:schemeClr val="tx1"/>
                          </a:solidFill>
                          <a:latin typeface="Arial Rounded MT Bold" panose="020F0704030504030204" pitchFamily="34" charset="0"/>
                        </a:rPr>
                        <a:t>5/6S</a:t>
                      </a:r>
                    </a:p>
                  </a:txBody>
                  <a:tcPr/>
                </a:tc>
                <a:tc>
                  <a:txBody>
                    <a:bodyPr/>
                    <a:lstStyle/>
                    <a:p>
                      <a:pPr rtl="0" fontAlgn="b"/>
                      <a:r>
                        <a:rPr lang="en-US" dirty="0" err="1">
                          <a:effectLst/>
                        </a:rPr>
                        <a:t>Ninos</a:t>
                      </a:r>
                      <a:endParaRPr lang="en-AU" dirty="0">
                        <a:effectLst/>
                      </a:endParaRPr>
                    </a:p>
                  </a:txBody>
                  <a:tcPr marL="28575" marR="28575" marT="19050" marB="19050" anchor="b"/>
                </a:tc>
                <a:tc>
                  <a:txBody>
                    <a:bodyPr/>
                    <a:lstStyle/>
                    <a:p>
                      <a:pPr rtl="0" fontAlgn="b"/>
                      <a:endParaRPr lang="en-AU" dirty="0">
                        <a:solidFill>
                          <a:srgbClr val="222222"/>
                        </a:solidFill>
                        <a:effectLst/>
                      </a:endParaRPr>
                    </a:p>
                  </a:txBody>
                  <a:tcPr marL="28575" marR="28575" marT="19050" marB="19050" anchor="b"/>
                </a:tc>
                <a:extLst>
                  <a:ext uri="{0D108BD9-81ED-4DB2-BD59-A6C34878D82A}">
                    <a16:rowId xmlns:a16="http://schemas.microsoft.com/office/drawing/2014/main" val="521911580"/>
                  </a:ext>
                </a:extLst>
              </a:tr>
              <a:tr h="329365">
                <a:tc>
                  <a:txBody>
                    <a:bodyPr/>
                    <a:lstStyle/>
                    <a:p>
                      <a:pPr algn="ctr" rtl="0" fontAlgn="b"/>
                      <a:r>
                        <a:rPr lang="en-AU" sz="1200" b="1" dirty="0">
                          <a:effectLst/>
                          <a:latin typeface="Arial Rounded MT Bold" panose="020F0704030504030204" pitchFamily="34" charset="0"/>
                        </a:rPr>
                        <a:t>Mrs Burnett</a:t>
                      </a:r>
                    </a:p>
                  </a:txBody>
                  <a:tcPr marL="28575" marR="28575" marT="19050" marB="19050" anchor="b"/>
                </a:tc>
                <a:tc>
                  <a:txBody>
                    <a:bodyPr/>
                    <a:lstStyle/>
                    <a:p>
                      <a:pPr rtl="0" fontAlgn="b"/>
                      <a:r>
                        <a:rPr lang="en-US" b="0" dirty="0">
                          <a:solidFill>
                            <a:srgbClr val="222222"/>
                          </a:solidFill>
                          <a:effectLst/>
                          <a:latin typeface="+mn-lt"/>
                        </a:rPr>
                        <a:t>Elena G</a:t>
                      </a:r>
                      <a:endParaRPr lang="en-AU" b="0" dirty="0">
                        <a:solidFill>
                          <a:srgbClr val="222222"/>
                        </a:solidFill>
                        <a:effectLst/>
                        <a:latin typeface="+mn-lt"/>
                      </a:endParaRPr>
                    </a:p>
                  </a:txBody>
                  <a:tcPr marL="28575" marR="28575" marT="19050" marB="19050" anchor="b"/>
                </a:tc>
                <a:tc>
                  <a:txBody>
                    <a:bodyPr/>
                    <a:lstStyle/>
                    <a:p>
                      <a:pPr rtl="0" fontAlgn="b"/>
                      <a:r>
                        <a:rPr lang="en-US" b="0" dirty="0" err="1">
                          <a:solidFill>
                            <a:srgbClr val="222222"/>
                          </a:solidFill>
                          <a:effectLst/>
                          <a:latin typeface="+mn-lt"/>
                        </a:rPr>
                        <a:t>Nirmandeep</a:t>
                      </a:r>
                      <a:endParaRPr lang="en-AU" b="0" dirty="0">
                        <a:solidFill>
                          <a:srgbClr val="222222"/>
                        </a:solidFill>
                        <a:effectLst/>
                        <a:latin typeface="+mn-lt"/>
                      </a:endParaRPr>
                    </a:p>
                  </a:txBody>
                  <a:tcPr marL="28575" marR="28575" marT="19050" marB="19050" anchor="b"/>
                </a:tc>
                <a:extLst>
                  <a:ext uri="{0D108BD9-81ED-4DB2-BD59-A6C34878D82A}">
                    <a16:rowId xmlns:a16="http://schemas.microsoft.com/office/drawing/2014/main" val="1246588809"/>
                  </a:ext>
                </a:extLst>
              </a:tr>
              <a:tr h="362336">
                <a:tc>
                  <a:txBody>
                    <a:bodyPr/>
                    <a:lstStyle/>
                    <a:p>
                      <a:pPr algn="ctr"/>
                      <a:r>
                        <a:rPr lang="en-AU" sz="1200" b="1" dirty="0">
                          <a:solidFill>
                            <a:schemeClr val="tx1"/>
                          </a:solidFill>
                          <a:latin typeface="Arial Rounded MT Bold" panose="020F0704030504030204" pitchFamily="34" charset="0"/>
                        </a:rPr>
                        <a:t>Miss Sharon</a:t>
                      </a:r>
                    </a:p>
                  </a:txBody>
                  <a:tcPr/>
                </a:tc>
                <a:tc>
                  <a:txBody>
                    <a:bodyPr/>
                    <a:lstStyle/>
                    <a:p>
                      <a:pPr rtl="0" fontAlgn="b"/>
                      <a:r>
                        <a:rPr lang="en-US" b="0" dirty="0">
                          <a:solidFill>
                            <a:srgbClr val="222222"/>
                          </a:solidFill>
                          <a:effectLst/>
                          <a:latin typeface="+mn-lt"/>
                        </a:rPr>
                        <a:t>- </a:t>
                      </a:r>
                      <a:endParaRPr lang="en-AU" b="0" dirty="0">
                        <a:solidFill>
                          <a:srgbClr val="222222"/>
                        </a:solidFill>
                        <a:effectLst/>
                        <a:latin typeface="+mn-lt"/>
                      </a:endParaRPr>
                    </a:p>
                  </a:txBody>
                  <a:tcPr marL="28575" marR="28575" marT="19050" marB="19050" anchor="b"/>
                </a:tc>
                <a:tc>
                  <a:txBody>
                    <a:bodyPr/>
                    <a:lstStyle/>
                    <a:p>
                      <a:pPr rtl="0" fontAlgn="b"/>
                      <a:r>
                        <a:rPr lang="en-US" b="0" dirty="0">
                          <a:effectLst/>
                          <a:latin typeface="+mn-lt"/>
                        </a:rPr>
                        <a:t>- </a:t>
                      </a:r>
                      <a:endParaRPr lang="en-AU" b="0" dirty="0">
                        <a:effectLst/>
                        <a:latin typeface="+mn-lt"/>
                      </a:endParaRPr>
                    </a:p>
                  </a:txBody>
                  <a:tcPr marL="28575" marR="28575" marT="19050" marB="19050" anchor="b"/>
                </a:tc>
                <a:extLst>
                  <a:ext uri="{0D108BD9-81ED-4DB2-BD59-A6C34878D82A}">
                    <a16:rowId xmlns:a16="http://schemas.microsoft.com/office/drawing/2014/main" val="1432733770"/>
                  </a:ext>
                </a:extLst>
              </a:tr>
              <a:tr h="237124">
                <a:tc>
                  <a:txBody>
                    <a:bodyPr/>
                    <a:lstStyle/>
                    <a:p>
                      <a:pPr algn="ctr"/>
                      <a:r>
                        <a:rPr lang="en-AU" sz="1200" b="1" dirty="0">
                          <a:solidFill>
                            <a:schemeClr val="tx1"/>
                          </a:solidFill>
                          <a:latin typeface="Arial Rounded MT Bold" panose="020F0704030504030204" pitchFamily="34" charset="0"/>
                        </a:rPr>
                        <a:t>Miss Baba</a:t>
                      </a:r>
                    </a:p>
                  </a:txBody>
                  <a:tcPr/>
                </a:tc>
                <a:tc>
                  <a:txBody>
                    <a:bodyPr/>
                    <a:lstStyle/>
                    <a:p>
                      <a:pPr rtl="0" fontAlgn="b"/>
                      <a:r>
                        <a:rPr lang="en-US" b="0" dirty="0">
                          <a:solidFill>
                            <a:srgbClr val="222222"/>
                          </a:solidFill>
                          <a:effectLst/>
                          <a:latin typeface="+mn-lt"/>
                        </a:rPr>
                        <a:t>Hendrix</a:t>
                      </a:r>
                      <a:endParaRPr lang="en-AU" b="0" dirty="0">
                        <a:solidFill>
                          <a:srgbClr val="222222"/>
                        </a:solidFill>
                        <a:effectLst/>
                        <a:latin typeface="+mn-lt"/>
                      </a:endParaRPr>
                    </a:p>
                  </a:txBody>
                  <a:tcPr marL="28575" marR="28575" marT="19050" marB="19050" anchor="b"/>
                </a:tc>
                <a:tc>
                  <a:txBody>
                    <a:bodyPr/>
                    <a:lstStyle/>
                    <a:p>
                      <a:pPr rtl="0" fontAlgn="b"/>
                      <a:r>
                        <a:rPr lang="en-US" b="0" dirty="0" err="1">
                          <a:effectLst/>
                          <a:latin typeface="+mn-lt"/>
                        </a:rPr>
                        <a:t>Qaynath</a:t>
                      </a:r>
                      <a:endParaRPr lang="en-AU" b="0" dirty="0">
                        <a:effectLst/>
                        <a:latin typeface="+mn-lt"/>
                      </a:endParaRPr>
                    </a:p>
                  </a:txBody>
                  <a:tcPr marL="28575" marR="28575" marT="19050" marB="19050" anchor="b"/>
                </a:tc>
                <a:extLst>
                  <a:ext uri="{0D108BD9-81ED-4DB2-BD59-A6C34878D82A}">
                    <a16:rowId xmlns:a16="http://schemas.microsoft.com/office/drawing/2014/main" val="3272708413"/>
                  </a:ext>
                </a:extLst>
              </a:tr>
              <a:tr h="273667">
                <a:tc>
                  <a:txBody>
                    <a:bodyPr/>
                    <a:lstStyle/>
                    <a:p>
                      <a:pPr algn="ctr"/>
                      <a:r>
                        <a:rPr lang="en-AU" sz="1200" b="1" dirty="0">
                          <a:solidFill>
                            <a:schemeClr val="tx1"/>
                          </a:solidFill>
                          <a:latin typeface="Arial Rounded MT Bold" panose="020F0704030504030204" pitchFamily="34" charset="0"/>
                        </a:rPr>
                        <a:t>Miss Rebecca</a:t>
                      </a:r>
                    </a:p>
                  </a:txBody>
                  <a:tcPr/>
                </a:tc>
                <a:tc gridSpan="2">
                  <a:txBody>
                    <a:bodyPr/>
                    <a:lstStyle/>
                    <a:p>
                      <a:pPr algn="ctr" rtl="0" fontAlgn="b"/>
                      <a:endParaRPr lang="en-AU" b="0" dirty="0">
                        <a:solidFill>
                          <a:srgbClr val="222222"/>
                        </a:solidFill>
                        <a:effectLst/>
                        <a:latin typeface="+mn-lt"/>
                      </a:endParaRPr>
                    </a:p>
                  </a:txBody>
                  <a:tcPr marL="28575" marR="28575" marT="19050" marB="19050" anchor="b"/>
                </a:tc>
                <a:tc hMerge="1">
                  <a:txBody>
                    <a:bodyPr/>
                    <a:lstStyle/>
                    <a:p>
                      <a:pPr rtl="0" fontAlgn="b"/>
                      <a:endParaRPr lang="en-AU" b="0" dirty="0">
                        <a:effectLst/>
                        <a:latin typeface="Arial Rounded MT Bold" panose="020F0704030504030204" pitchFamily="34" charset="0"/>
                      </a:endParaRPr>
                    </a:p>
                  </a:txBody>
                  <a:tcPr marL="28575" marR="28575" marT="19050" marB="19050" anchor="b"/>
                </a:tc>
                <a:extLst>
                  <a:ext uri="{0D108BD9-81ED-4DB2-BD59-A6C34878D82A}">
                    <a16:rowId xmlns:a16="http://schemas.microsoft.com/office/drawing/2014/main" val="2487724572"/>
                  </a:ext>
                </a:extLst>
              </a:tr>
              <a:tr h="273667">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Arial Rounded MT Bold" panose="020F0704030504030204" pitchFamily="34" charset="0"/>
                        </a:rPr>
                        <a:t>Let your</a:t>
                      </a:r>
                      <a:r>
                        <a:rPr lang="en-AU" sz="1600" b="1" baseline="0" dirty="0">
                          <a:solidFill>
                            <a:schemeClr val="tx1"/>
                          </a:solidFill>
                          <a:latin typeface="Arial Rounded MT Bold" panose="020F0704030504030204" pitchFamily="34" charset="0"/>
                        </a:rPr>
                        <a:t> light shine award:</a:t>
                      </a:r>
                      <a:endParaRPr lang="en-AU" sz="1600" b="0" dirty="0">
                        <a:solidFill>
                          <a:schemeClr val="tx1"/>
                        </a:solidFill>
                        <a:effectLst/>
                        <a:latin typeface="Arial Rounded MT Bold" panose="020F0704030504030204" pitchFamily="34" charset="0"/>
                      </a:endParaRPr>
                    </a:p>
                  </a:txBody>
                  <a:tcPr/>
                </a:tc>
                <a:tc hMerge="1">
                  <a:txBody>
                    <a:bodyPr/>
                    <a:lstStyle/>
                    <a:p>
                      <a:pPr rtl="0" fontAlgn="b"/>
                      <a:endParaRPr lang="en-AU" b="0" dirty="0">
                        <a:solidFill>
                          <a:srgbClr val="222222"/>
                        </a:solidFill>
                        <a:effectLst/>
                        <a:latin typeface="Arial Rounded MT Bold" panose="020F0704030504030204" pitchFamily="34" charset="0"/>
                      </a:endParaRPr>
                    </a:p>
                  </a:txBody>
                  <a:tcPr marL="28575" marR="28575" marT="19050" marB="19050" anchor="b"/>
                </a:tc>
                <a:tc hMerge="1">
                  <a:txBody>
                    <a:bodyPr/>
                    <a:lstStyle/>
                    <a:p>
                      <a:pPr rtl="0" fontAlgn="b"/>
                      <a:endParaRPr lang="en-AU" b="0" dirty="0">
                        <a:effectLst/>
                        <a:latin typeface="Arial Rounded MT Bold" panose="020F0704030504030204" pitchFamily="34" charset="0"/>
                      </a:endParaRPr>
                    </a:p>
                  </a:txBody>
                  <a:tcPr marL="28575" marR="28575" marT="19050" marB="19050" anchor="b"/>
                </a:tc>
                <a:extLst>
                  <a:ext uri="{0D108BD9-81ED-4DB2-BD59-A6C34878D82A}">
                    <a16:rowId xmlns:a16="http://schemas.microsoft.com/office/drawing/2014/main" val="1833666811"/>
                  </a:ext>
                </a:extLst>
              </a:tr>
            </a:tbl>
          </a:graphicData>
        </a:graphic>
      </p:graphicFrame>
    </p:spTree>
    <p:extLst>
      <p:ext uri="{BB962C8B-B14F-4D97-AF65-F5344CB8AC3E}">
        <p14:creationId xmlns:p14="http://schemas.microsoft.com/office/powerpoint/2010/main" val="36549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1533045"/>
          </a:xfrm>
          <a:prstGeom prst="rect">
            <a:avLst/>
          </a:prstGeom>
          <a:solidFill>
            <a:srgbClr val="61B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5299"/>
          <a:stretch/>
        </p:blipFill>
        <p:spPr>
          <a:xfrm>
            <a:off x="5559195" y="41690"/>
            <a:ext cx="1243213" cy="1434570"/>
          </a:xfrm>
          <a:prstGeom prst="rect">
            <a:avLst/>
          </a:prstGeom>
        </p:spPr>
      </p:pic>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43" y="20024"/>
            <a:ext cx="5267325" cy="971083"/>
          </a:xfrm>
          <a:prstGeom prst="rect">
            <a:avLst/>
          </a:prstGeom>
          <a:noFill/>
          <a:ln>
            <a:noFill/>
          </a:ln>
        </p:spPr>
      </p:pic>
      <p:sp>
        <p:nvSpPr>
          <p:cNvPr id="5" name="TextBox 4"/>
          <p:cNvSpPr txBox="1"/>
          <p:nvPr/>
        </p:nvSpPr>
        <p:spPr>
          <a:xfrm>
            <a:off x="295820" y="974508"/>
            <a:ext cx="5418752" cy="561692"/>
          </a:xfrm>
          <a:prstGeom prst="rect">
            <a:avLst/>
          </a:prstGeom>
          <a:noFill/>
        </p:spPr>
        <p:txBody>
          <a:bodyPr wrap="square" rtlCol="0">
            <a:spAutoFit/>
          </a:bodyPr>
          <a:lstStyle/>
          <a:p>
            <a:pPr lvl="0" algn="ctr"/>
            <a:r>
              <a:rPr lang="en-US" sz="1000" dirty="0">
                <a:solidFill>
                  <a:prstClr val="black"/>
                </a:solidFill>
                <a:latin typeface="Arial Rounded MT Bold" panose="020F0704030504030204" pitchFamily="34" charset="0"/>
              </a:rPr>
              <a:t>e: </a:t>
            </a:r>
            <a:r>
              <a:rPr lang="en-US" sz="1000" dirty="0">
                <a:solidFill>
                  <a:prstClr val="black"/>
                </a:solidFill>
                <a:latin typeface="Arial Rounded MT Bold" panose="020F0704030504030204" pitchFamily="34" charset="0"/>
                <a:hlinkClick r:id="rId4"/>
              </a:rPr>
              <a:t>principal@sdbroadmeadows.catholic.edu.au</a:t>
            </a:r>
            <a:r>
              <a:rPr lang="en-US" sz="1000" dirty="0">
                <a:solidFill>
                  <a:prstClr val="black"/>
                </a:solidFill>
                <a:latin typeface="Arial Rounded MT Bold" panose="020F0704030504030204" pitchFamily="34" charset="0"/>
              </a:rPr>
              <a:t>     </a:t>
            </a:r>
          </a:p>
          <a:p>
            <a:pPr lvl="0" algn="ctr"/>
            <a:r>
              <a:rPr lang="en-US" sz="1000" dirty="0">
                <a:solidFill>
                  <a:prstClr val="black"/>
                </a:solidFill>
                <a:latin typeface="Arial Rounded MT Bold" panose="020F0704030504030204" pitchFamily="34" charset="0"/>
              </a:rPr>
              <a:t>w: https://www.sdbroadmeadows.catholic.edu.au</a:t>
            </a:r>
          </a:p>
          <a:p>
            <a:pPr lvl="0" algn="ctr"/>
            <a:r>
              <a:rPr lang="en-US" sz="1050" i="1" dirty="0">
                <a:solidFill>
                  <a:prstClr val="black"/>
                </a:solidFill>
                <a:latin typeface="Arial Rounded MT Bold" panose="020F0704030504030204" pitchFamily="34" charset="0"/>
              </a:rPr>
              <a:t>St. Dominic’s School promotes the safety, wellbeing and inclusion of all children.</a:t>
            </a:r>
            <a:endParaRPr lang="en-AU" sz="1050" i="1" dirty="0">
              <a:solidFill>
                <a:prstClr val="black"/>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CDD3EDC6-BF3F-43AB-B4CF-EB42500E902F}"/>
              </a:ext>
            </a:extLst>
          </p:cNvPr>
          <p:cNvSpPr txBox="1"/>
          <p:nvPr/>
        </p:nvSpPr>
        <p:spPr>
          <a:xfrm>
            <a:off x="675360" y="1565505"/>
            <a:ext cx="4732408" cy="400110"/>
          </a:xfrm>
          <a:prstGeom prst="rect">
            <a:avLst/>
          </a:prstGeom>
          <a:noFill/>
        </p:spPr>
        <p:txBody>
          <a:bodyPr wrap="square" rtlCol="0">
            <a:spAutoFit/>
          </a:bodyPr>
          <a:lstStyle/>
          <a:p>
            <a:pPr algn="ctr"/>
            <a:r>
              <a:rPr lang="en-US" sz="2000" b="1" u="sng" dirty="0">
                <a:latin typeface="Arial Rounded MT Bold" panose="020F0704030504030204" pitchFamily="34" charset="0"/>
              </a:rPr>
              <a:t>OUR VALUES AWARDS-WEEK 3</a:t>
            </a:r>
          </a:p>
        </p:txBody>
      </p:sp>
      <p:graphicFrame>
        <p:nvGraphicFramePr>
          <p:cNvPr id="16" name="Table 15">
            <a:extLst>
              <a:ext uri="{FF2B5EF4-FFF2-40B4-BE49-F238E27FC236}">
                <a16:creationId xmlns:a16="http://schemas.microsoft.com/office/drawing/2014/main" id="{7702F415-D8E7-45A1-AEFA-9B018635044F}"/>
              </a:ext>
            </a:extLst>
          </p:cNvPr>
          <p:cNvGraphicFramePr>
            <a:graphicFrameLocks noGrp="1"/>
          </p:cNvGraphicFramePr>
          <p:nvPr>
            <p:extLst>
              <p:ext uri="{D42A27DB-BD31-4B8C-83A1-F6EECF244321}">
                <p14:modId xmlns:p14="http://schemas.microsoft.com/office/powerpoint/2010/main" val="3268861218"/>
              </p:ext>
            </p:extLst>
          </p:nvPr>
        </p:nvGraphicFramePr>
        <p:xfrm>
          <a:off x="295820" y="1994920"/>
          <a:ext cx="4740341" cy="5661117"/>
        </p:xfrm>
        <a:graphic>
          <a:graphicData uri="http://schemas.openxmlformats.org/drawingml/2006/table">
            <a:tbl>
              <a:tblPr firstRow="1" bandRow="1">
                <a:tableStyleId>{5C22544A-7EE6-4342-B048-85BDC9FD1C3A}</a:tableStyleId>
              </a:tblPr>
              <a:tblGrid>
                <a:gridCol w="1232938">
                  <a:extLst>
                    <a:ext uri="{9D8B030D-6E8A-4147-A177-3AD203B41FA5}">
                      <a16:colId xmlns:a16="http://schemas.microsoft.com/office/drawing/2014/main" val="1562226279"/>
                    </a:ext>
                  </a:extLst>
                </a:gridCol>
                <a:gridCol w="1682657">
                  <a:extLst>
                    <a:ext uri="{9D8B030D-6E8A-4147-A177-3AD203B41FA5}">
                      <a16:colId xmlns:a16="http://schemas.microsoft.com/office/drawing/2014/main" val="4094099692"/>
                    </a:ext>
                  </a:extLst>
                </a:gridCol>
                <a:gridCol w="1824746">
                  <a:extLst>
                    <a:ext uri="{9D8B030D-6E8A-4147-A177-3AD203B41FA5}">
                      <a16:colId xmlns:a16="http://schemas.microsoft.com/office/drawing/2014/main" val="2058166486"/>
                    </a:ext>
                  </a:extLst>
                </a:gridCol>
              </a:tblGrid>
              <a:tr h="268176">
                <a:tc>
                  <a:txBody>
                    <a:bodyPr/>
                    <a:lstStyle/>
                    <a:p>
                      <a:r>
                        <a:rPr lang="en-AU" dirty="0"/>
                        <a:t>Class</a:t>
                      </a:r>
                    </a:p>
                  </a:txBody>
                  <a:tcPr/>
                </a:tc>
                <a:tc>
                  <a:txBody>
                    <a:bodyPr/>
                    <a:lstStyle/>
                    <a:p>
                      <a:r>
                        <a:rPr lang="en-AU" dirty="0"/>
                        <a:t>Students</a:t>
                      </a:r>
                    </a:p>
                  </a:txBody>
                  <a:tcPr/>
                </a:tc>
                <a:tc>
                  <a:txBody>
                    <a:bodyPr/>
                    <a:lstStyle/>
                    <a:p>
                      <a:endParaRPr lang="en-AU" dirty="0"/>
                    </a:p>
                  </a:txBody>
                  <a:tcPr/>
                </a:tc>
                <a:extLst>
                  <a:ext uri="{0D108BD9-81ED-4DB2-BD59-A6C34878D82A}">
                    <a16:rowId xmlns:a16="http://schemas.microsoft.com/office/drawing/2014/main" val="1072851269"/>
                  </a:ext>
                </a:extLst>
              </a:tr>
              <a:tr h="275053">
                <a:tc>
                  <a:txBody>
                    <a:bodyPr/>
                    <a:lstStyle/>
                    <a:p>
                      <a:pPr algn="ctr"/>
                      <a:r>
                        <a:rPr lang="en-AU" sz="1200" b="1" dirty="0">
                          <a:solidFill>
                            <a:schemeClr val="tx1"/>
                          </a:solidFill>
                          <a:latin typeface="Arial Rounded MT Bold" panose="020F0704030504030204" pitchFamily="34" charset="0"/>
                        </a:rPr>
                        <a:t>Prep M</a:t>
                      </a:r>
                    </a:p>
                  </a:txBody>
                  <a:tcPr/>
                </a:tc>
                <a:tc>
                  <a:txBody>
                    <a:bodyPr/>
                    <a:lstStyle/>
                    <a:p>
                      <a:pPr rtl="0" fontAlgn="b"/>
                      <a:r>
                        <a:rPr lang="en-AU" dirty="0">
                          <a:solidFill>
                            <a:srgbClr val="222222"/>
                          </a:solidFill>
                          <a:effectLst/>
                        </a:rPr>
                        <a:t>Charbel</a:t>
                      </a:r>
                    </a:p>
                  </a:txBody>
                  <a:tcPr marL="28575" marR="28575" marT="19050" marB="19050" anchor="b"/>
                </a:tc>
                <a:tc>
                  <a:txBody>
                    <a:bodyPr/>
                    <a:lstStyle/>
                    <a:p>
                      <a:pPr rtl="0" fontAlgn="b"/>
                      <a:r>
                        <a:rPr lang="en-AU" dirty="0">
                          <a:solidFill>
                            <a:srgbClr val="222222"/>
                          </a:solidFill>
                          <a:effectLst/>
                        </a:rPr>
                        <a:t>Vera</a:t>
                      </a:r>
                    </a:p>
                  </a:txBody>
                  <a:tcPr marL="28575" marR="28575" marT="19050" marB="19050" anchor="b"/>
                </a:tc>
                <a:extLst>
                  <a:ext uri="{0D108BD9-81ED-4DB2-BD59-A6C34878D82A}">
                    <a16:rowId xmlns:a16="http://schemas.microsoft.com/office/drawing/2014/main" val="3172739726"/>
                  </a:ext>
                </a:extLst>
              </a:tr>
              <a:tr h="275053">
                <a:tc>
                  <a:txBody>
                    <a:bodyPr/>
                    <a:lstStyle/>
                    <a:p>
                      <a:pPr algn="ctr"/>
                      <a:r>
                        <a:rPr lang="en-AU" sz="1200" b="1" dirty="0">
                          <a:solidFill>
                            <a:schemeClr val="tx1"/>
                          </a:solidFill>
                          <a:latin typeface="Arial Rounded MT Bold" panose="020F0704030504030204" pitchFamily="34" charset="0"/>
                        </a:rPr>
                        <a:t>Prep N</a:t>
                      </a:r>
                    </a:p>
                  </a:txBody>
                  <a:tcPr/>
                </a:tc>
                <a:tc>
                  <a:txBody>
                    <a:bodyPr/>
                    <a:lstStyle/>
                    <a:p>
                      <a:pPr rtl="0" fontAlgn="b"/>
                      <a:r>
                        <a:rPr lang="en-AU">
                          <a:solidFill>
                            <a:srgbClr val="222222"/>
                          </a:solidFill>
                          <a:effectLst/>
                        </a:rPr>
                        <a:t>Jessie G</a:t>
                      </a:r>
                    </a:p>
                  </a:txBody>
                  <a:tcPr marL="28575" marR="28575" marT="19050" marB="19050" anchor="b"/>
                </a:tc>
                <a:tc>
                  <a:txBody>
                    <a:bodyPr/>
                    <a:lstStyle/>
                    <a:p>
                      <a:pPr rtl="0" fontAlgn="b"/>
                      <a:r>
                        <a:rPr lang="en-AU">
                          <a:effectLst/>
                        </a:rPr>
                        <a:t>Mirella K</a:t>
                      </a:r>
                    </a:p>
                  </a:txBody>
                  <a:tcPr marL="28575" marR="28575" marT="19050" marB="19050" anchor="b"/>
                </a:tc>
                <a:extLst>
                  <a:ext uri="{0D108BD9-81ED-4DB2-BD59-A6C34878D82A}">
                    <a16:rowId xmlns:a16="http://schemas.microsoft.com/office/drawing/2014/main" val="628442564"/>
                  </a:ext>
                </a:extLst>
              </a:tr>
              <a:tr h="275053">
                <a:tc>
                  <a:txBody>
                    <a:bodyPr/>
                    <a:lstStyle/>
                    <a:p>
                      <a:pPr algn="ctr"/>
                      <a:r>
                        <a:rPr lang="en-AU" sz="1200" b="1" dirty="0">
                          <a:solidFill>
                            <a:schemeClr val="tx1"/>
                          </a:solidFill>
                          <a:latin typeface="Arial Rounded MT Bold" panose="020F0704030504030204" pitchFamily="34" charset="0"/>
                        </a:rPr>
                        <a:t>1I</a:t>
                      </a:r>
                    </a:p>
                  </a:txBody>
                  <a:tcPr/>
                </a:tc>
                <a:tc>
                  <a:txBody>
                    <a:bodyPr/>
                    <a:lstStyle/>
                    <a:p>
                      <a:pPr rtl="0" fontAlgn="b"/>
                      <a:r>
                        <a:rPr lang="en-AU">
                          <a:solidFill>
                            <a:srgbClr val="222222"/>
                          </a:solidFill>
                          <a:effectLst/>
                        </a:rPr>
                        <a:t>Adelpha Benjamin</a:t>
                      </a:r>
                    </a:p>
                  </a:txBody>
                  <a:tcPr marL="28575" marR="28575" marT="19050" marB="19050" anchor="b"/>
                </a:tc>
                <a:tc>
                  <a:txBody>
                    <a:bodyPr/>
                    <a:lstStyle/>
                    <a:p>
                      <a:pPr rtl="0" fontAlgn="b"/>
                      <a:r>
                        <a:rPr lang="en-AU">
                          <a:effectLst/>
                        </a:rPr>
                        <a:t>Angel Fernando</a:t>
                      </a:r>
                    </a:p>
                  </a:txBody>
                  <a:tcPr marL="28575" marR="28575" marT="19050" marB="19050" anchor="b"/>
                </a:tc>
                <a:extLst>
                  <a:ext uri="{0D108BD9-81ED-4DB2-BD59-A6C34878D82A}">
                    <a16:rowId xmlns:a16="http://schemas.microsoft.com/office/drawing/2014/main" val="827444070"/>
                  </a:ext>
                </a:extLst>
              </a:tr>
              <a:tr h="275053">
                <a:tc>
                  <a:txBody>
                    <a:bodyPr/>
                    <a:lstStyle/>
                    <a:p>
                      <a:pPr algn="ctr"/>
                      <a:r>
                        <a:rPr lang="en-AU" sz="1200" b="1" dirty="0">
                          <a:solidFill>
                            <a:schemeClr val="tx1"/>
                          </a:solidFill>
                          <a:latin typeface="Arial Rounded MT Bold" panose="020F0704030504030204" pitchFamily="34" charset="0"/>
                        </a:rPr>
                        <a:t>1J</a:t>
                      </a:r>
                    </a:p>
                  </a:txBody>
                  <a:tcPr/>
                </a:tc>
                <a:tc>
                  <a:txBody>
                    <a:bodyPr/>
                    <a:lstStyle/>
                    <a:p>
                      <a:pPr rtl="0" fontAlgn="b"/>
                      <a:r>
                        <a:rPr lang="en-AU">
                          <a:effectLst/>
                        </a:rPr>
                        <a:t>Irene X</a:t>
                      </a:r>
                    </a:p>
                  </a:txBody>
                  <a:tcPr marL="28575" marR="28575" marT="19050" marB="19050" anchor="b"/>
                </a:tc>
                <a:tc>
                  <a:txBody>
                    <a:bodyPr/>
                    <a:lstStyle/>
                    <a:p>
                      <a:pPr rtl="0" fontAlgn="b"/>
                      <a:r>
                        <a:rPr lang="en-AU">
                          <a:solidFill>
                            <a:srgbClr val="222222"/>
                          </a:solidFill>
                          <a:effectLst/>
                        </a:rPr>
                        <a:t>Samaveer S</a:t>
                      </a:r>
                    </a:p>
                  </a:txBody>
                  <a:tcPr marL="28575" marR="28575" marT="19050" marB="19050" anchor="b"/>
                </a:tc>
                <a:extLst>
                  <a:ext uri="{0D108BD9-81ED-4DB2-BD59-A6C34878D82A}">
                    <a16:rowId xmlns:a16="http://schemas.microsoft.com/office/drawing/2014/main" val="4140576544"/>
                  </a:ext>
                </a:extLst>
              </a:tr>
              <a:tr h="275053">
                <a:tc>
                  <a:txBody>
                    <a:bodyPr/>
                    <a:lstStyle/>
                    <a:p>
                      <a:pPr algn="ctr"/>
                      <a:r>
                        <a:rPr lang="en-AU" sz="1200" b="1" dirty="0">
                          <a:solidFill>
                            <a:schemeClr val="tx1"/>
                          </a:solidFill>
                          <a:latin typeface="Arial Rounded MT Bold" panose="020F0704030504030204" pitchFamily="34" charset="0"/>
                        </a:rPr>
                        <a:t>2K</a:t>
                      </a:r>
                    </a:p>
                  </a:txBody>
                  <a:tcPr/>
                </a:tc>
                <a:tc>
                  <a:txBody>
                    <a:bodyPr/>
                    <a:lstStyle/>
                    <a:p>
                      <a:pPr rtl="0" fontAlgn="b"/>
                      <a:r>
                        <a:rPr lang="en-AU">
                          <a:effectLst/>
                        </a:rPr>
                        <a:t>Liron S</a:t>
                      </a:r>
                    </a:p>
                  </a:txBody>
                  <a:tcPr marL="28575" marR="28575" marT="19050" marB="19050" anchor="b"/>
                </a:tc>
                <a:tc>
                  <a:txBody>
                    <a:bodyPr/>
                    <a:lstStyle/>
                    <a:p>
                      <a:pPr rtl="0" fontAlgn="b"/>
                      <a:r>
                        <a:rPr lang="en-AU">
                          <a:effectLst/>
                        </a:rPr>
                        <a:t>Kresteen K</a:t>
                      </a:r>
                    </a:p>
                  </a:txBody>
                  <a:tcPr marL="28575" marR="28575" marT="19050" marB="19050" anchor="b"/>
                </a:tc>
                <a:extLst>
                  <a:ext uri="{0D108BD9-81ED-4DB2-BD59-A6C34878D82A}">
                    <a16:rowId xmlns:a16="http://schemas.microsoft.com/office/drawing/2014/main" val="1076976491"/>
                  </a:ext>
                </a:extLst>
              </a:tr>
              <a:tr h="275053">
                <a:tc>
                  <a:txBody>
                    <a:bodyPr/>
                    <a:lstStyle/>
                    <a:p>
                      <a:pPr algn="ctr"/>
                      <a:r>
                        <a:rPr lang="en-AU" sz="1200" b="1" dirty="0">
                          <a:solidFill>
                            <a:schemeClr val="tx1"/>
                          </a:solidFill>
                          <a:latin typeface="Arial Rounded MT Bold" panose="020F0704030504030204" pitchFamily="34" charset="0"/>
                        </a:rPr>
                        <a:t>2L</a:t>
                      </a:r>
                    </a:p>
                  </a:txBody>
                  <a:tcPr/>
                </a:tc>
                <a:tc>
                  <a:txBody>
                    <a:bodyPr/>
                    <a:lstStyle/>
                    <a:p>
                      <a:pPr rtl="0" fontAlgn="b"/>
                      <a:r>
                        <a:rPr lang="en-AU">
                          <a:solidFill>
                            <a:srgbClr val="222222"/>
                          </a:solidFill>
                          <a:effectLst/>
                        </a:rPr>
                        <a:t>A ntonella</a:t>
                      </a:r>
                    </a:p>
                  </a:txBody>
                  <a:tcPr marL="28575" marR="28575" marT="19050" marB="19050" anchor="b"/>
                </a:tc>
                <a:tc>
                  <a:txBody>
                    <a:bodyPr/>
                    <a:lstStyle/>
                    <a:p>
                      <a:pPr rtl="0" fontAlgn="b"/>
                      <a:r>
                        <a:rPr lang="en-AU">
                          <a:effectLst/>
                        </a:rPr>
                        <a:t>Rose</a:t>
                      </a:r>
                    </a:p>
                  </a:txBody>
                  <a:tcPr marL="28575" marR="28575" marT="19050" marB="19050" anchor="b"/>
                </a:tc>
                <a:extLst>
                  <a:ext uri="{0D108BD9-81ED-4DB2-BD59-A6C34878D82A}">
                    <a16:rowId xmlns:a16="http://schemas.microsoft.com/office/drawing/2014/main" val="2236304"/>
                  </a:ext>
                </a:extLst>
              </a:tr>
              <a:tr h="275053">
                <a:tc>
                  <a:txBody>
                    <a:bodyPr/>
                    <a:lstStyle/>
                    <a:p>
                      <a:pPr algn="ctr"/>
                      <a:r>
                        <a:rPr lang="en-AU" sz="1200" b="1" dirty="0">
                          <a:solidFill>
                            <a:schemeClr val="tx1"/>
                          </a:solidFill>
                          <a:latin typeface="Arial Rounded MT Bold" panose="020F0704030504030204" pitchFamily="34" charset="0"/>
                        </a:rPr>
                        <a:t>3/4O</a:t>
                      </a:r>
                    </a:p>
                  </a:txBody>
                  <a:tcPr/>
                </a:tc>
                <a:tc>
                  <a:txBody>
                    <a:bodyPr/>
                    <a:lstStyle/>
                    <a:p>
                      <a:pPr rtl="0" fontAlgn="b"/>
                      <a:r>
                        <a:rPr lang="en-AU">
                          <a:solidFill>
                            <a:srgbClr val="222222"/>
                          </a:solidFill>
                          <a:effectLst/>
                        </a:rPr>
                        <a:t>Joy </a:t>
                      </a:r>
                    </a:p>
                  </a:txBody>
                  <a:tcPr marL="28575" marR="28575" marT="19050" marB="19050" anchor="b"/>
                </a:tc>
                <a:tc>
                  <a:txBody>
                    <a:bodyPr/>
                    <a:lstStyle/>
                    <a:p>
                      <a:pPr rtl="0" fontAlgn="b"/>
                      <a:r>
                        <a:rPr lang="en-AU">
                          <a:effectLst/>
                        </a:rPr>
                        <a:t>Virjinia</a:t>
                      </a:r>
                    </a:p>
                  </a:txBody>
                  <a:tcPr marL="28575" marR="28575" marT="19050" marB="19050" anchor="b"/>
                </a:tc>
                <a:extLst>
                  <a:ext uri="{0D108BD9-81ED-4DB2-BD59-A6C34878D82A}">
                    <a16:rowId xmlns:a16="http://schemas.microsoft.com/office/drawing/2014/main" val="1359235466"/>
                  </a:ext>
                </a:extLst>
              </a:tr>
              <a:tr h="275053">
                <a:tc>
                  <a:txBody>
                    <a:bodyPr/>
                    <a:lstStyle/>
                    <a:p>
                      <a:pPr algn="ctr"/>
                      <a:r>
                        <a:rPr lang="en-AU" sz="1200" b="1" dirty="0">
                          <a:solidFill>
                            <a:schemeClr val="tx1"/>
                          </a:solidFill>
                          <a:latin typeface="Arial Rounded MT Bold" panose="020F0704030504030204" pitchFamily="34" charset="0"/>
                        </a:rPr>
                        <a:t>3/4P</a:t>
                      </a:r>
                    </a:p>
                  </a:txBody>
                  <a:tcPr/>
                </a:tc>
                <a:tc>
                  <a:txBody>
                    <a:bodyPr/>
                    <a:lstStyle/>
                    <a:p>
                      <a:pPr rtl="0" fontAlgn="b"/>
                      <a:r>
                        <a:rPr lang="en-AU">
                          <a:solidFill>
                            <a:srgbClr val="222222"/>
                          </a:solidFill>
                          <a:effectLst/>
                        </a:rPr>
                        <a:t>Glory A</a:t>
                      </a:r>
                    </a:p>
                  </a:txBody>
                  <a:tcPr marL="28575" marR="28575" marT="19050" marB="19050" anchor="b"/>
                </a:tc>
                <a:tc>
                  <a:txBody>
                    <a:bodyPr/>
                    <a:lstStyle/>
                    <a:p>
                      <a:pPr rtl="0" fontAlgn="b"/>
                      <a:r>
                        <a:rPr lang="en-AU">
                          <a:effectLst/>
                        </a:rPr>
                        <a:t>Jaswanth </a:t>
                      </a:r>
                    </a:p>
                  </a:txBody>
                  <a:tcPr marL="28575" marR="28575" marT="19050" marB="19050" anchor="b"/>
                </a:tc>
                <a:extLst>
                  <a:ext uri="{0D108BD9-81ED-4DB2-BD59-A6C34878D82A}">
                    <a16:rowId xmlns:a16="http://schemas.microsoft.com/office/drawing/2014/main" val="2839721091"/>
                  </a:ext>
                </a:extLst>
              </a:tr>
              <a:tr h="275053">
                <a:tc>
                  <a:txBody>
                    <a:bodyPr/>
                    <a:lstStyle/>
                    <a:p>
                      <a:pPr algn="ctr"/>
                      <a:r>
                        <a:rPr lang="en-AU" sz="1200" b="1" dirty="0">
                          <a:solidFill>
                            <a:schemeClr val="tx1"/>
                          </a:solidFill>
                          <a:latin typeface="Arial Rounded MT Bold" panose="020F0704030504030204" pitchFamily="34" charset="0"/>
                        </a:rPr>
                        <a:t>3/4Q</a:t>
                      </a:r>
                    </a:p>
                  </a:txBody>
                  <a:tcPr/>
                </a:tc>
                <a:tc>
                  <a:txBody>
                    <a:bodyPr/>
                    <a:lstStyle/>
                    <a:p>
                      <a:pPr rtl="0" fontAlgn="b"/>
                      <a:r>
                        <a:rPr lang="en-AU">
                          <a:solidFill>
                            <a:srgbClr val="222222"/>
                          </a:solidFill>
                          <a:effectLst/>
                        </a:rPr>
                        <a:t>Eliana</a:t>
                      </a:r>
                    </a:p>
                  </a:txBody>
                  <a:tcPr marL="28575" marR="28575" marT="19050" marB="19050" anchor="b"/>
                </a:tc>
                <a:tc>
                  <a:txBody>
                    <a:bodyPr/>
                    <a:lstStyle/>
                    <a:p>
                      <a:pPr rtl="0" fontAlgn="b"/>
                      <a:r>
                        <a:rPr lang="en-AU">
                          <a:effectLst/>
                        </a:rPr>
                        <a:t>Marcie</a:t>
                      </a:r>
                    </a:p>
                  </a:txBody>
                  <a:tcPr marL="28575" marR="28575" marT="19050" marB="19050" anchor="b"/>
                </a:tc>
                <a:extLst>
                  <a:ext uri="{0D108BD9-81ED-4DB2-BD59-A6C34878D82A}">
                    <a16:rowId xmlns:a16="http://schemas.microsoft.com/office/drawing/2014/main" val="2983699036"/>
                  </a:ext>
                </a:extLst>
              </a:tr>
              <a:tr h="275053">
                <a:tc>
                  <a:txBody>
                    <a:bodyPr/>
                    <a:lstStyle/>
                    <a:p>
                      <a:pPr algn="ctr"/>
                      <a:r>
                        <a:rPr lang="en-AU" sz="1200" b="1" dirty="0">
                          <a:solidFill>
                            <a:schemeClr val="tx1"/>
                          </a:solidFill>
                          <a:latin typeface="Arial Rounded MT Bold" panose="020F0704030504030204" pitchFamily="34" charset="0"/>
                        </a:rPr>
                        <a:t>5/6H</a:t>
                      </a:r>
                    </a:p>
                  </a:txBody>
                  <a:tcPr/>
                </a:tc>
                <a:tc>
                  <a:txBody>
                    <a:bodyPr/>
                    <a:lstStyle/>
                    <a:p>
                      <a:pPr rtl="0" fontAlgn="b"/>
                      <a:r>
                        <a:rPr lang="en-AU">
                          <a:effectLst/>
                        </a:rPr>
                        <a:t>Mario. M</a:t>
                      </a:r>
                    </a:p>
                  </a:txBody>
                  <a:tcPr marL="28575" marR="28575" marT="19050" marB="19050" anchor="b"/>
                </a:tc>
                <a:tc>
                  <a:txBody>
                    <a:bodyPr/>
                    <a:lstStyle/>
                    <a:p>
                      <a:pPr rtl="0" fontAlgn="b"/>
                      <a:r>
                        <a:rPr lang="en-AU">
                          <a:effectLst/>
                        </a:rPr>
                        <a:t>Chelsea. S</a:t>
                      </a:r>
                    </a:p>
                  </a:txBody>
                  <a:tcPr marL="28575" marR="28575" marT="19050" marB="19050" anchor="b"/>
                </a:tc>
                <a:extLst>
                  <a:ext uri="{0D108BD9-81ED-4DB2-BD59-A6C34878D82A}">
                    <a16:rowId xmlns:a16="http://schemas.microsoft.com/office/drawing/2014/main" val="482342623"/>
                  </a:ext>
                </a:extLst>
              </a:tr>
              <a:tr h="275053">
                <a:tc>
                  <a:txBody>
                    <a:bodyPr/>
                    <a:lstStyle/>
                    <a:p>
                      <a:pPr algn="ctr"/>
                      <a:r>
                        <a:rPr lang="en-AU" sz="1200" b="1" dirty="0">
                          <a:solidFill>
                            <a:schemeClr val="tx1"/>
                          </a:solidFill>
                          <a:latin typeface="Arial Rounded MT Bold" panose="020F0704030504030204" pitchFamily="34" charset="0"/>
                        </a:rPr>
                        <a:t>5/6R</a:t>
                      </a:r>
                    </a:p>
                  </a:txBody>
                  <a:tcPr/>
                </a:tc>
                <a:tc>
                  <a:txBody>
                    <a:bodyPr/>
                    <a:lstStyle/>
                    <a:p>
                      <a:pPr rtl="0" fontAlgn="b"/>
                      <a:r>
                        <a:rPr lang="en-AU">
                          <a:solidFill>
                            <a:srgbClr val="222222"/>
                          </a:solidFill>
                          <a:effectLst/>
                        </a:rPr>
                        <a:t>Mark S</a:t>
                      </a:r>
                    </a:p>
                  </a:txBody>
                  <a:tcPr marL="28575" marR="28575" marT="19050" marB="19050" anchor="b"/>
                </a:tc>
                <a:tc>
                  <a:txBody>
                    <a:bodyPr/>
                    <a:lstStyle/>
                    <a:p>
                      <a:pPr rtl="0" fontAlgn="b"/>
                      <a:r>
                        <a:rPr lang="en-AU">
                          <a:solidFill>
                            <a:srgbClr val="222222"/>
                          </a:solidFill>
                          <a:effectLst/>
                        </a:rPr>
                        <a:t>Farah A</a:t>
                      </a:r>
                    </a:p>
                  </a:txBody>
                  <a:tcPr marL="28575" marR="28575" marT="19050" marB="19050" anchor="b"/>
                </a:tc>
                <a:extLst>
                  <a:ext uri="{0D108BD9-81ED-4DB2-BD59-A6C34878D82A}">
                    <a16:rowId xmlns:a16="http://schemas.microsoft.com/office/drawing/2014/main" val="1642412268"/>
                  </a:ext>
                </a:extLst>
              </a:tr>
              <a:tr h="275053">
                <a:tc>
                  <a:txBody>
                    <a:bodyPr/>
                    <a:lstStyle/>
                    <a:p>
                      <a:pPr algn="ctr"/>
                      <a:r>
                        <a:rPr lang="en-AU" sz="1200" b="1" dirty="0">
                          <a:solidFill>
                            <a:schemeClr val="tx1"/>
                          </a:solidFill>
                          <a:latin typeface="Arial Rounded MT Bold" panose="020F0704030504030204" pitchFamily="34" charset="0"/>
                        </a:rPr>
                        <a:t>5/6S</a:t>
                      </a:r>
                    </a:p>
                  </a:txBody>
                  <a:tcPr/>
                </a:tc>
                <a:tc>
                  <a:txBody>
                    <a:bodyPr/>
                    <a:lstStyle/>
                    <a:p>
                      <a:pPr rtl="0" fontAlgn="b"/>
                      <a:r>
                        <a:rPr lang="en-AU" dirty="0">
                          <a:effectLst/>
                        </a:rPr>
                        <a:t>Nancy</a:t>
                      </a:r>
                    </a:p>
                  </a:txBody>
                  <a:tcPr marL="28575" marR="28575" marT="19050" marB="19050" anchor="b"/>
                </a:tc>
                <a:tc>
                  <a:txBody>
                    <a:bodyPr/>
                    <a:lstStyle/>
                    <a:p>
                      <a:pPr rtl="0" fontAlgn="b"/>
                      <a:r>
                        <a:rPr lang="en-AU" dirty="0">
                          <a:solidFill>
                            <a:srgbClr val="222222"/>
                          </a:solidFill>
                          <a:effectLst/>
                        </a:rPr>
                        <a:t>Shane</a:t>
                      </a:r>
                    </a:p>
                  </a:txBody>
                  <a:tcPr marL="28575" marR="28575" marT="19050" marB="19050" anchor="b"/>
                </a:tc>
                <a:extLst>
                  <a:ext uri="{0D108BD9-81ED-4DB2-BD59-A6C34878D82A}">
                    <a16:rowId xmlns:a16="http://schemas.microsoft.com/office/drawing/2014/main" val="521911580"/>
                  </a:ext>
                </a:extLst>
              </a:tr>
              <a:tr h="329365">
                <a:tc>
                  <a:txBody>
                    <a:bodyPr/>
                    <a:lstStyle/>
                    <a:p>
                      <a:pPr algn="ctr" rtl="0" fontAlgn="b"/>
                      <a:r>
                        <a:rPr lang="en-AU" sz="1200" b="1" dirty="0">
                          <a:effectLst/>
                          <a:latin typeface="Arial Rounded MT Bold" panose="020F0704030504030204" pitchFamily="34" charset="0"/>
                        </a:rPr>
                        <a:t>Mrs Burnett</a:t>
                      </a:r>
                    </a:p>
                  </a:txBody>
                  <a:tcPr marL="28575" marR="28575" marT="19050" marB="19050" anchor="b"/>
                </a:tc>
                <a:tc>
                  <a:txBody>
                    <a:bodyPr/>
                    <a:lstStyle/>
                    <a:p>
                      <a:pPr rtl="0" fontAlgn="b"/>
                      <a:r>
                        <a:rPr lang="en-AU" dirty="0" err="1">
                          <a:solidFill>
                            <a:srgbClr val="222222"/>
                          </a:solidFill>
                          <a:effectLst/>
                        </a:rPr>
                        <a:t>Ekjot</a:t>
                      </a:r>
                      <a:r>
                        <a:rPr lang="en-AU" dirty="0">
                          <a:solidFill>
                            <a:srgbClr val="222222"/>
                          </a:solidFill>
                          <a:effectLst/>
                        </a:rPr>
                        <a:t> </a:t>
                      </a:r>
                    </a:p>
                  </a:txBody>
                  <a:tcPr marL="28575" marR="28575" marT="19050" marB="19050" anchor="b"/>
                </a:tc>
                <a:tc>
                  <a:txBody>
                    <a:bodyPr/>
                    <a:lstStyle/>
                    <a:p>
                      <a:pPr rtl="0" fontAlgn="b"/>
                      <a:r>
                        <a:rPr lang="en-AU" dirty="0">
                          <a:solidFill>
                            <a:srgbClr val="222222"/>
                          </a:solidFill>
                          <a:effectLst/>
                        </a:rPr>
                        <a:t>Joshua M</a:t>
                      </a:r>
                    </a:p>
                  </a:txBody>
                  <a:tcPr marL="28575" marR="28575" marT="19050" marB="19050" anchor="b"/>
                </a:tc>
                <a:extLst>
                  <a:ext uri="{0D108BD9-81ED-4DB2-BD59-A6C34878D82A}">
                    <a16:rowId xmlns:a16="http://schemas.microsoft.com/office/drawing/2014/main" val="1246588809"/>
                  </a:ext>
                </a:extLst>
              </a:tr>
              <a:tr h="362336">
                <a:tc>
                  <a:txBody>
                    <a:bodyPr/>
                    <a:lstStyle/>
                    <a:p>
                      <a:pPr algn="ctr"/>
                      <a:r>
                        <a:rPr lang="en-AU" sz="1200" b="1" dirty="0">
                          <a:solidFill>
                            <a:schemeClr val="tx1"/>
                          </a:solidFill>
                          <a:latin typeface="Arial Rounded MT Bold" panose="020F0704030504030204" pitchFamily="34" charset="0"/>
                        </a:rPr>
                        <a:t>Miss Sharon</a:t>
                      </a:r>
                    </a:p>
                  </a:txBody>
                  <a:tcPr/>
                </a:tc>
                <a:tc>
                  <a:txBody>
                    <a:bodyPr/>
                    <a:lstStyle/>
                    <a:p>
                      <a:pPr rtl="0" fontAlgn="b"/>
                      <a:r>
                        <a:rPr lang="en-AU" dirty="0" err="1">
                          <a:solidFill>
                            <a:srgbClr val="222222"/>
                          </a:solidFill>
                          <a:effectLst/>
                        </a:rPr>
                        <a:t>Layth</a:t>
                      </a:r>
                      <a:r>
                        <a:rPr lang="en-AU" dirty="0">
                          <a:solidFill>
                            <a:srgbClr val="222222"/>
                          </a:solidFill>
                          <a:effectLst/>
                        </a:rPr>
                        <a:t> G</a:t>
                      </a:r>
                    </a:p>
                  </a:txBody>
                  <a:tcPr marL="28575" marR="28575" marT="19050" marB="19050" anchor="b"/>
                </a:tc>
                <a:tc>
                  <a:txBody>
                    <a:bodyPr/>
                    <a:lstStyle/>
                    <a:p>
                      <a:pPr rtl="0" fontAlgn="b"/>
                      <a:r>
                        <a:rPr lang="en-AU" dirty="0">
                          <a:effectLst/>
                        </a:rPr>
                        <a:t>Yousif Q</a:t>
                      </a:r>
                    </a:p>
                  </a:txBody>
                  <a:tcPr marL="28575" marR="28575" marT="19050" marB="19050" anchor="b"/>
                </a:tc>
                <a:extLst>
                  <a:ext uri="{0D108BD9-81ED-4DB2-BD59-A6C34878D82A}">
                    <a16:rowId xmlns:a16="http://schemas.microsoft.com/office/drawing/2014/main" val="1432733770"/>
                  </a:ext>
                </a:extLst>
              </a:tr>
              <a:tr h="237124">
                <a:tc>
                  <a:txBody>
                    <a:bodyPr/>
                    <a:lstStyle/>
                    <a:p>
                      <a:pPr algn="ctr"/>
                      <a:r>
                        <a:rPr lang="en-AU" sz="1200" b="1" dirty="0">
                          <a:solidFill>
                            <a:schemeClr val="tx1"/>
                          </a:solidFill>
                          <a:latin typeface="Arial Rounded MT Bold" panose="020F0704030504030204" pitchFamily="34" charset="0"/>
                        </a:rPr>
                        <a:t>Miss Baba</a:t>
                      </a:r>
                    </a:p>
                  </a:txBody>
                  <a:tcPr/>
                </a:tc>
                <a:tc>
                  <a:txBody>
                    <a:bodyPr/>
                    <a:lstStyle/>
                    <a:p>
                      <a:pPr rtl="0" fontAlgn="b"/>
                      <a:r>
                        <a:rPr lang="en-AU" dirty="0">
                          <a:solidFill>
                            <a:srgbClr val="222222"/>
                          </a:solidFill>
                          <a:effectLst/>
                        </a:rPr>
                        <a:t>Zane T</a:t>
                      </a:r>
                    </a:p>
                  </a:txBody>
                  <a:tcPr marL="28575" marR="28575" marT="19050" marB="19050" anchor="b"/>
                </a:tc>
                <a:tc>
                  <a:txBody>
                    <a:bodyPr/>
                    <a:lstStyle/>
                    <a:p>
                      <a:pPr rtl="0" fontAlgn="b"/>
                      <a:r>
                        <a:rPr lang="en-AU" dirty="0">
                          <a:effectLst/>
                        </a:rPr>
                        <a:t>Jaycob M</a:t>
                      </a:r>
                    </a:p>
                  </a:txBody>
                  <a:tcPr marL="28575" marR="28575" marT="19050" marB="19050" anchor="b"/>
                </a:tc>
                <a:extLst>
                  <a:ext uri="{0D108BD9-81ED-4DB2-BD59-A6C34878D82A}">
                    <a16:rowId xmlns:a16="http://schemas.microsoft.com/office/drawing/2014/main" val="3272708413"/>
                  </a:ext>
                </a:extLst>
              </a:tr>
              <a:tr h="273667">
                <a:tc>
                  <a:txBody>
                    <a:bodyPr/>
                    <a:lstStyle/>
                    <a:p>
                      <a:pPr algn="ctr"/>
                      <a:r>
                        <a:rPr lang="en-AU" sz="1200" b="1" dirty="0">
                          <a:solidFill>
                            <a:schemeClr val="tx1"/>
                          </a:solidFill>
                          <a:latin typeface="Arial Rounded MT Bold" panose="020F0704030504030204" pitchFamily="34" charset="0"/>
                        </a:rPr>
                        <a:t>Miss Rebecca</a:t>
                      </a:r>
                    </a:p>
                  </a:txBody>
                  <a:tcPr/>
                </a:tc>
                <a:tc gridSpan="2">
                  <a:txBody>
                    <a:bodyPr/>
                    <a:lstStyle/>
                    <a:p>
                      <a:pPr algn="ctr" rtl="0" fontAlgn="b"/>
                      <a:endParaRPr lang="en-AU" b="0" dirty="0">
                        <a:solidFill>
                          <a:srgbClr val="222222"/>
                        </a:solidFill>
                        <a:effectLst/>
                        <a:latin typeface="+mn-lt"/>
                      </a:endParaRPr>
                    </a:p>
                  </a:txBody>
                  <a:tcPr marL="28575" marR="28575" marT="19050" marB="19050" anchor="b"/>
                </a:tc>
                <a:tc hMerge="1">
                  <a:txBody>
                    <a:bodyPr/>
                    <a:lstStyle/>
                    <a:p>
                      <a:pPr rtl="0" fontAlgn="b"/>
                      <a:endParaRPr lang="en-AU" b="0" dirty="0">
                        <a:effectLst/>
                        <a:latin typeface="Arial Rounded MT Bold" panose="020F0704030504030204" pitchFamily="34" charset="0"/>
                      </a:endParaRPr>
                    </a:p>
                  </a:txBody>
                  <a:tcPr marL="28575" marR="28575" marT="19050" marB="19050" anchor="b"/>
                </a:tc>
                <a:extLst>
                  <a:ext uri="{0D108BD9-81ED-4DB2-BD59-A6C34878D82A}">
                    <a16:rowId xmlns:a16="http://schemas.microsoft.com/office/drawing/2014/main" val="2487724572"/>
                  </a:ext>
                </a:extLst>
              </a:tr>
              <a:tr h="273667">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Arial Rounded MT Bold" panose="020F0704030504030204" pitchFamily="34" charset="0"/>
                        </a:rPr>
                        <a:t>Let your</a:t>
                      </a:r>
                      <a:r>
                        <a:rPr lang="en-AU" sz="1600" b="1" baseline="0" dirty="0">
                          <a:solidFill>
                            <a:schemeClr val="tx1"/>
                          </a:solidFill>
                          <a:latin typeface="Arial Rounded MT Bold" panose="020F0704030504030204" pitchFamily="34" charset="0"/>
                        </a:rPr>
                        <a:t> light shine award:</a:t>
                      </a:r>
                    </a:p>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1" baseline="0" dirty="0">
                          <a:solidFill>
                            <a:schemeClr val="tx1"/>
                          </a:solidFill>
                          <a:effectLst/>
                          <a:latin typeface="Arial Rounded MT Bold" panose="020F0704030504030204" pitchFamily="34" charset="0"/>
                        </a:rPr>
                        <a:t>Mario M, Joshua M, Farah, Yousif Q, Jaycob M, </a:t>
                      </a:r>
                      <a:r>
                        <a:rPr lang="en-AU" sz="1600" b="1" baseline="0" dirty="0" err="1">
                          <a:solidFill>
                            <a:schemeClr val="tx1"/>
                          </a:solidFill>
                          <a:effectLst/>
                          <a:latin typeface="Arial Rounded MT Bold" panose="020F0704030504030204" pitchFamily="34" charset="0"/>
                        </a:rPr>
                        <a:t>Liron</a:t>
                      </a:r>
                      <a:endParaRPr lang="en-AU" sz="1600" b="0" dirty="0">
                        <a:solidFill>
                          <a:schemeClr val="tx1"/>
                        </a:solidFill>
                        <a:effectLst/>
                        <a:latin typeface="Arial Rounded MT Bold" panose="020F0704030504030204" pitchFamily="34" charset="0"/>
                      </a:endParaRPr>
                    </a:p>
                  </a:txBody>
                  <a:tcPr/>
                </a:tc>
                <a:tc hMerge="1">
                  <a:txBody>
                    <a:bodyPr/>
                    <a:lstStyle/>
                    <a:p>
                      <a:pPr rtl="0" fontAlgn="b"/>
                      <a:endParaRPr lang="en-AU" b="0" dirty="0">
                        <a:solidFill>
                          <a:srgbClr val="222222"/>
                        </a:solidFill>
                        <a:effectLst/>
                        <a:latin typeface="Arial Rounded MT Bold" panose="020F0704030504030204" pitchFamily="34" charset="0"/>
                      </a:endParaRPr>
                    </a:p>
                  </a:txBody>
                  <a:tcPr marL="28575" marR="28575" marT="19050" marB="19050" anchor="b"/>
                </a:tc>
                <a:tc hMerge="1">
                  <a:txBody>
                    <a:bodyPr/>
                    <a:lstStyle/>
                    <a:p>
                      <a:pPr rtl="0" fontAlgn="b"/>
                      <a:endParaRPr lang="en-AU" b="0" dirty="0">
                        <a:effectLst/>
                        <a:latin typeface="Arial Rounded MT Bold" panose="020F0704030504030204" pitchFamily="34" charset="0"/>
                      </a:endParaRPr>
                    </a:p>
                  </a:txBody>
                  <a:tcPr marL="28575" marR="28575" marT="19050" marB="19050" anchor="b"/>
                </a:tc>
                <a:extLst>
                  <a:ext uri="{0D108BD9-81ED-4DB2-BD59-A6C34878D82A}">
                    <a16:rowId xmlns:a16="http://schemas.microsoft.com/office/drawing/2014/main" val="1833666811"/>
                  </a:ext>
                </a:extLst>
              </a:tr>
            </a:tbl>
          </a:graphicData>
        </a:graphic>
      </p:graphicFrame>
    </p:spTree>
    <p:extLst>
      <p:ext uri="{BB962C8B-B14F-4D97-AF65-F5344CB8AC3E}">
        <p14:creationId xmlns:p14="http://schemas.microsoft.com/office/powerpoint/2010/main" val="369542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1533045"/>
          </a:xfrm>
          <a:prstGeom prst="rect">
            <a:avLst/>
          </a:prstGeom>
          <a:solidFill>
            <a:srgbClr val="61B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5299"/>
          <a:stretch/>
        </p:blipFill>
        <p:spPr>
          <a:xfrm>
            <a:off x="5559195" y="41690"/>
            <a:ext cx="1243213" cy="1434570"/>
          </a:xfrm>
          <a:prstGeom prst="rect">
            <a:avLst/>
          </a:prstGeom>
        </p:spPr>
      </p:pic>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43" y="20024"/>
            <a:ext cx="5267325" cy="971083"/>
          </a:xfrm>
          <a:prstGeom prst="rect">
            <a:avLst/>
          </a:prstGeom>
          <a:noFill/>
          <a:ln>
            <a:noFill/>
          </a:ln>
        </p:spPr>
      </p:pic>
      <p:sp>
        <p:nvSpPr>
          <p:cNvPr id="5" name="TextBox 4"/>
          <p:cNvSpPr txBox="1"/>
          <p:nvPr/>
        </p:nvSpPr>
        <p:spPr>
          <a:xfrm>
            <a:off x="295820" y="974508"/>
            <a:ext cx="5418752" cy="561692"/>
          </a:xfrm>
          <a:prstGeom prst="rect">
            <a:avLst/>
          </a:prstGeom>
          <a:noFill/>
        </p:spPr>
        <p:txBody>
          <a:bodyPr wrap="square" rtlCol="0">
            <a:spAutoFit/>
          </a:bodyPr>
          <a:lstStyle/>
          <a:p>
            <a:pPr lvl="0" algn="ctr"/>
            <a:r>
              <a:rPr lang="en-US" sz="1000" dirty="0">
                <a:solidFill>
                  <a:prstClr val="black"/>
                </a:solidFill>
                <a:latin typeface="Arial Rounded MT Bold" panose="020F0704030504030204" pitchFamily="34" charset="0"/>
              </a:rPr>
              <a:t>e: </a:t>
            </a:r>
            <a:r>
              <a:rPr lang="en-US" sz="1000" dirty="0">
                <a:solidFill>
                  <a:prstClr val="black"/>
                </a:solidFill>
                <a:latin typeface="Arial Rounded MT Bold" panose="020F0704030504030204" pitchFamily="34" charset="0"/>
                <a:hlinkClick r:id="rId4"/>
              </a:rPr>
              <a:t>principal@sdbroadmeadows.catholic.edu.au</a:t>
            </a:r>
            <a:r>
              <a:rPr lang="en-US" sz="1000" dirty="0">
                <a:solidFill>
                  <a:prstClr val="black"/>
                </a:solidFill>
                <a:latin typeface="Arial Rounded MT Bold" panose="020F0704030504030204" pitchFamily="34" charset="0"/>
              </a:rPr>
              <a:t>     </a:t>
            </a:r>
          </a:p>
          <a:p>
            <a:pPr lvl="0" algn="ctr"/>
            <a:r>
              <a:rPr lang="en-US" sz="1000" dirty="0">
                <a:solidFill>
                  <a:prstClr val="black"/>
                </a:solidFill>
                <a:latin typeface="Arial Rounded MT Bold" panose="020F0704030504030204" pitchFamily="34" charset="0"/>
              </a:rPr>
              <a:t>w: https://www.sdbroadmeadows.catholic.edu.au</a:t>
            </a:r>
          </a:p>
          <a:p>
            <a:pPr lvl="0" algn="ctr"/>
            <a:r>
              <a:rPr lang="en-US" sz="1050" i="1" dirty="0">
                <a:solidFill>
                  <a:prstClr val="black"/>
                </a:solidFill>
                <a:latin typeface="Arial Rounded MT Bold" panose="020F0704030504030204" pitchFamily="34" charset="0"/>
              </a:rPr>
              <a:t>St. Dominic’s School promotes the safety, wellbeing and inclusion of all children.</a:t>
            </a:r>
            <a:endParaRPr lang="en-AU" sz="1050" i="1" dirty="0">
              <a:solidFill>
                <a:prstClr val="black"/>
              </a:solidFill>
              <a:latin typeface="Arial Rounded MT Bold" panose="020F0704030504030204" pitchFamily="34" charset="0"/>
            </a:endParaRPr>
          </a:p>
        </p:txBody>
      </p:sp>
      <p:sp>
        <p:nvSpPr>
          <p:cNvPr id="19" name="TextBox 18"/>
          <p:cNvSpPr txBox="1"/>
          <p:nvPr/>
        </p:nvSpPr>
        <p:spPr>
          <a:xfrm>
            <a:off x="877351" y="1636593"/>
            <a:ext cx="4732408" cy="400110"/>
          </a:xfrm>
          <a:prstGeom prst="rect">
            <a:avLst/>
          </a:prstGeom>
          <a:noFill/>
        </p:spPr>
        <p:txBody>
          <a:bodyPr wrap="square" rtlCol="0">
            <a:spAutoFit/>
          </a:bodyPr>
          <a:lstStyle/>
          <a:p>
            <a:pPr algn="ctr"/>
            <a:r>
              <a:rPr lang="en-US" sz="2000" b="1" u="sng" dirty="0">
                <a:latin typeface="Arial Rounded MT Bold" panose="020F0704030504030204" pitchFamily="34" charset="0"/>
              </a:rPr>
              <a:t>Term 2 Important Dates</a:t>
            </a:r>
          </a:p>
        </p:txBody>
      </p:sp>
      <p:graphicFrame>
        <p:nvGraphicFramePr>
          <p:cNvPr id="8" name="Table 7"/>
          <p:cNvGraphicFramePr>
            <a:graphicFrameLocks noGrp="1"/>
          </p:cNvGraphicFramePr>
          <p:nvPr>
            <p:extLst>
              <p:ext uri="{D42A27DB-BD31-4B8C-83A1-F6EECF244321}">
                <p14:modId xmlns:p14="http://schemas.microsoft.com/office/powerpoint/2010/main" val="910412371"/>
              </p:ext>
            </p:extLst>
          </p:nvPr>
        </p:nvGraphicFramePr>
        <p:xfrm>
          <a:off x="295820" y="2233948"/>
          <a:ext cx="5915024" cy="3108960"/>
        </p:xfrm>
        <a:graphic>
          <a:graphicData uri="http://schemas.openxmlformats.org/drawingml/2006/table">
            <a:tbl>
              <a:tblPr firstRow="1" firstCol="1" bandRow="1">
                <a:tableStyleId>{5C22544A-7EE6-4342-B048-85BDC9FD1C3A}</a:tableStyleId>
              </a:tblPr>
              <a:tblGrid>
                <a:gridCol w="1414035">
                  <a:extLst>
                    <a:ext uri="{9D8B030D-6E8A-4147-A177-3AD203B41FA5}">
                      <a16:colId xmlns:a16="http://schemas.microsoft.com/office/drawing/2014/main" val="1810650875"/>
                    </a:ext>
                  </a:extLst>
                </a:gridCol>
                <a:gridCol w="4500989">
                  <a:extLst>
                    <a:ext uri="{9D8B030D-6E8A-4147-A177-3AD203B41FA5}">
                      <a16:colId xmlns:a16="http://schemas.microsoft.com/office/drawing/2014/main" val="2969884708"/>
                    </a:ext>
                  </a:extLst>
                </a:gridCol>
              </a:tblGrid>
              <a:tr h="342796">
                <a:tc>
                  <a:txBody>
                    <a:bodyPr/>
                    <a:lstStyle/>
                    <a:p>
                      <a:pPr>
                        <a:spcAft>
                          <a:spcPts val="0"/>
                        </a:spcAft>
                      </a:pPr>
                      <a:r>
                        <a:rPr lang="en-AU" sz="1200" b="1" dirty="0">
                          <a:solidFill>
                            <a:schemeClr val="tx1"/>
                          </a:solidFill>
                          <a:effectLst/>
                          <a:latin typeface="Arial Rounded MT Bold" panose="020F0704030504030204" pitchFamily="34" charset="0"/>
                        </a:rPr>
                        <a:t> </a:t>
                      </a:r>
                      <a:endParaRPr lang="en-AU" sz="12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tc>
                  <a:txBody>
                    <a:bodyPr/>
                    <a:lstStyle/>
                    <a:p>
                      <a:pPr algn="ctr">
                        <a:spcAft>
                          <a:spcPts val="0"/>
                        </a:spcAft>
                      </a:pPr>
                      <a:r>
                        <a:rPr lang="en-AU" sz="1200" b="1" dirty="0">
                          <a:solidFill>
                            <a:schemeClr val="tx1"/>
                          </a:solidFill>
                          <a:effectLst/>
                          <a:latin typeface="Arial Rounded MT Bold" panose="020F0704030504030204" pitchFamily="34" charset="0"/>
                        </a:rPr>
                        <a:t>TERM 2 CALENDAR</a:t>
                      </a:r>
                    </a:p>
                    <a:p>
                      <a:pPr algn="ctr">
                        <a:spcAft>
                          <a:spcPts val="0"/>
                        </a:spcAft>
                      </a:pPr>
                      <a:r>
                        <a:rPr lang="en-AU" sz="1200" b="1" dirty="0">
                          <a:solidFill>
                            <a:schemeClr val="tx1"/>
                          </a:solidFill>
                          <a:effectLst/>
                          <a:latin typeface="Arial Rounded MT Bold" panose="020F0704030504030204" pitchFamily="34" charset="0"/>
                        </a:rPr>
                        <a:t>Some important dates for the coming weeks (more to come)</a:t>
                      </a:r>
                      <a:endParaRPr lang="en-AU" sz="12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extLst>
                  <a:ext uri="{0D108BD9-81ED-4DB2-BD59-A6C34878D82A}">
                    <a16:rowId xmlns:a16="http://schemas.microsoft.com/office/drawing/2014/main" val="2177062789"/>
                  </a:ext>
                </a:extLst>
              </a:tr>
              <a:tr h="142832">
                <a:tc>
                  <a:txBody>
                    <a:bodyPr/>
                    <a:lstStyle/>
                    <a:p>
                      <a:pPr>
                        <a:spcAft>
                          <a:spcPts val="0"/>
                        </a:spcAft>
                      </a:pPr>
                      <a:r>
                        <a:rPr lang="en-AU" sz="1400" b="1" dirty="0">
                          <a:solidFill>
                            <a:schemeClr val="tx1"/>
                          </a:solidFill>
                          <a:effectLst/>
                          <a:latin typeface="Arial Rounded MT Bold" panose="020F0704030504030204" pitchFamily="34" charset="0"/>
                          <a:ea typeface="Times New Roman" panose="02020603050405020304" pitchFamily="18" charset="0"/>
                        </a:rPr>
                        <a:t>May</a:t>
                      </a:r>
                      <a:r>
                        <a:rPr lang="en-AU" sz="1400" b="1" baseline="0" dirty="0">
                          <a:solidFill>
                            <a:schemeClr val="tx1"/>
                          </a:solidFill>
                          <a:effectLst/>
                          <a:latin typeface="Arial Rounded MT Bold" panose="020F0704030504030204" pitchFamily="34" charset="0"/>
                          <a:ea typeface="Times New Roman" panose="02020603050405020304" pitchFamily="18" charset="0"/>
                        </a:rPr>
                        <a:t> 11</a:t>
                      </a:r>
                      <a:r>
                        <a:rPr lang="en-AU" sz="1400" b="1" baseline="30000" dirty="0">
                          <a:solidFill>
                            <a:schemeClr val="tx1"/>
                          </a:solidFill>
                          <a:effectLst/>
                          <a:latin typeface="Arial Rounded MT Bold" panose="020F0704030504030204" pitchFamily="34" charset="0"/>
                          <a:ea typeface="Times New Roman" panose="02020603050405020304" pitchFamily="18" charset="0"/>
                        </a:rPr>
                        <a:t>th</a:t>
                      </a:r>
                      <a:r>
                        <a:rPr lang="en-AU" sz="1400" b="1" baseline="0" dirty="0">
                          <a:solidFill>
                            <a:schemeClr val="tx1"/>
                          </a:solidFill>
                          <a:effectLst/>
                          <a:latin typeface="Arial Rounded MT Bold" panose="020F0704030504030204" pitchFamily="34" charset="0"/>
                          <a:ea typeface="Times New Roman" panose="02020603050405020304" pitchFamily="18" charset="0"/>
                        </a:rPr>
                        <a:t>, 12</a:t>
                      </a:r>
                      <a:r>
                        <a:rPr lang="en-AU" sz="1400" b="1" baseline="30000" dirty="0">
                          <a:solidFill>
                            <a:schemeClr val="tx1"/>
                          </a:solidFill>
                          <a:effectLst/>
                          <a:latin typeface="Arial Rounded MT Bold" panose="020F0704030504030204" pitchFamily="34" charset="0"/>
                          <a:ea typeface="Times New Roman" panose="02020603050405020304" pitchFamily="18" charset="0"/>
                        </a:rPr>
                        <a:t>th</a:t>
                      </a:r>
                      <a:r>
                        <a:rPr lang="en-AU" sz="1400" b="1" baseline="0" dirty="0">
                          <a:solidFill>
                            <a:schemeClr val="tx1"/>
                          </a:solidFill>
                          <a:effectLst/>
                          <a:latin typeface="Arial Rounded MT Bold" panose="020F0704030504030204" pitchFamily="34" charset="0"/>
                          <a:ea typeface="Times New Roman" panose="02020603050405020304" pitchFamily="18" charset="0"/>
                        </a:rPr>
                        <a:t>, 13</a:t>
                      </a:r>
                      <a:r>
                        <a:rPr lang="en-AU" sz="1400" b="1" baseline="30000" dirty="0">
                          <a:solidFill>
                            <a:schemeClr val="tx1"/>
                          </a:solidFill>
                          <a:effectLst/>
                          <a:latin typeface="Arial Rounded MT Bold" panose="020F0704030504030204" pitchFamily="34" charset="0"/>
                          <a:ea typeface="Times New Roman" panose="02020603050405020304" pitchFamily="18" charset="0"/>
                        </a:rPr>
                        <a:t>th</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tc>
                  <a:txBody>
                    <a:bodyPr/>
                    <a:lstStyle/>
                    <a:p>
                      <a:pPr>
                        <a:spcAft>
                          <a:spcPts val="0"/>
                        </a:spcAft>
                      </a:pPr>
                      <a:r>
                        <a:rPr lang="en-AU" sz="1400" b="1" dirty="0">
                          <a:solidFill>
                            <a:schemeClr val="tx1"/>
                          </a:solidFill>
                          <a:effectLst/>
                          <a:latin typeface="Arial Rounded MT Bold" panose="020F0704030504030204" pitchFamily="34" charset="0"/>
                          <a:ea typeface="Times New Roman" panose="02020603050405020304" pitchFamily="18" charset="0"/>
                        </a:rPr>
                        <a:t>NAPLAN testing-All Year 3 and Year 5 students</a:t>
                      </a:r>
                    </a:p>
                  </a:txBody>
                  <a:tcPr marL="64274" marR="64274" marT="0" marB="0"/>
                </a:tc>
                <a:extLst>
                  <a:ext uri="{0D108BD9-81ED-4DB2-BD59-A6C34878D82A}">
                    <a16:rowId xmlns:a16="http://schemas.microsoft.com/office/drawing/2014/main" val="1889712020"/>
                  </a:ext>
                </a:extLst>
              </a:tr>
              <a:tr h="142832">
                <a:tc>
                  <a:txBody>
                    <a:bodyPr/>
                    <a:lstStyle/>
                    <a:p>
                      <a:pPr>
                        <a:spcAft>
                          <a:spcPts val="0"/>
                        </a:spcAft>
                      </a:pPr>
                      <a:r>
                        <a:rPr lang="en-US" sz="1400" b="1" dirty="0">
                          <a:solidFill>
                            <a:schemeClr val="tx1"/>
                          </a:solidFill>
                          <a:effectLst/>
                          <a:latin typeface="Arial Rounded MT Bold" panose="020F0704030504030204" pitchFamily="34" charset="0"/>
                          <a:ea typeface="Times New Roman" panose="02020603050405020304" pitchFamily="18" charset="0"/>
                        </a:rPr>
                        <a:t>May 13</a:t>
                      </a:r>
                      <a:r>
                        <a:rPr lang="en-US" sz="1400" b="1" baseline="30000" dirty="0">
                          <a:solidFill>
                            <a:schemeClr val="tx1"/>
                          </a:solidFill>
                          <a:effectLst/>
                          <a:latin typeface="Arial Rounded MT Bold" panose="020F0704030504030204" pitchFamily="34" charset="0"/>
                          <a:ea typeface="Times New Roman" panose="02020603050405020304" pitchFamily="18" charset="0"/>
                        </a:rPr>
                        <a:t>th</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tc>
                  <a:txBody>
                    <a:bodyPr/>
                    <a:lstStyle/>
                    <a:p>
                      <a:pPr>
                        <a:spcAft>
                          <a:spcPts val="0"/>
                        </a:spcAft>
                      </a:pPr>
                      <a:r>
                        <a:rPr lang="en-US" sz="1400" b="1" dirty="0">
                          <a:solidFill>
                            <a:schemeClr val="tx1"/>
                          </a:solidFill>
                          <a:effectLst/>
                          <a:latin typeface="Arial Rounded MT Bold" panose="020F0704030504030204" pitchFamily="34" charset="0"/>
                          <a:ea typeface="Times New Roman" panose="02020603050405020304" pitchFamily="18" charset="0"/>
                        </a:rPr>
                        <a:t>Prep Zoo Excursion</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extLst>
                  <a:ext uri="{0D108BD9-81ED-4DB2-BD59-A6C34878D82A}">
                    <a16:rowId xmlns:a16="http://schemas.microsoft.com/office/drawing/2014/main" val="157885517"/>
                  </a:ext>
                </a:extLst>
              </a:tr>
              <a:tr h="142832">
                <a:tc>
                  <a:txBody>
                    <a:bodyPr/>
                    <a:lstStyle/>
                    <a:p>
                      <a:pPr>
                        <a:spcAft>
                          <a:spcPts val="0"/>
                        </a:spcAft>
                      </a:pPr>
                      <a:r>
                        <a:rPr lang="en-US" sz="1400" b="1" dirty="0">
                          <a:solidFill>
                            <a:schemeClr val="tx1"/>
                          </a:solidFill>
                          <a:effectLst/>
                          <a:latin typeface="Arial Rounded MT Bold" panose="020F0704030504030204" pitchFamily="34" charset="0"/>
                          <a:ea typeface="Times New Roman" panose="02020603050405020304" pitchFamily="18" charset="0"/>
                        </a:rPr>
                        <a:t>May 14</a:t>
                      </a:r>
                      <a:r>
                        <a:rPr lang="en-US" sz="1400" b="1" baseline="30000" dirty="0">
                          <a:solidFill>
                            <a:schemeClr val="tx1"/>
                          </a:solidFill>
                          <a:effectLst/>
                          <a:latin typeface="Arial Rounded MT Bold" panose="020F0704030504030204" pitchFamily="34" charset="0"/>
                          <a:ea typeface="Times New Roman" panose="02020603050405020304" pitchFamily="18" charset="0"/>
                        </a:rPr>
                        <a:t>th</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tc>
                  <a:txBody>
                    <a:bodyPr/>
                    <a:lstStyle/>
                    <a:p>
                      <a:pPr>
                        <a:spcAft>
                          <a:spcPts val="0"/>
                        </a:spcAft>
                      </a:pPr>
                      <a:r>
                        <a:rPr lang="en-US" sz="1400" b="1" dirty="0">
                          <a:solidFill>
                            <a:schemeClr val="tx1"/>
                          </a:solidFill>
                          <a:effectLst/>
                          <a:latin typeface="Arial Rounded MT Bold" panose="020F0704030504030204" pitchFamily="34" charset="0"/>
                          <a:ea typeface="Times New Roman" panose="02020603050405020304" pitchFamily="18" charset="0"/>
                        </a:rPr>
                        <a:t>Year 5/6H and R Science Excursion</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extLst>
                  <a:ext uri="{0D108BD9-81ED-4DB2-BD59-A6C34878D82A}">
                    <a16:rowId xmlns:a16="http://schemas.microsoft.com/office/drawing/2014/main" val="1930238571"/>
                  </a:ext>
                </a:extLst>
              </a:tr>
              <a:tr h="142832">
                <a:tc>
                  <a:txBody>
                    <a:bodyPr/>
                    <a:lstStyle/>
                    <a:p>
                      <a:pPr>
                        <a:spcAft>
                          <a:spcPts val="0"/>
                        </a:spcAft>
                      </a:pPr>
                      <a:r>
                        <a:rPr lang="en-AU" sz="1400" b="1" dirty="0">
                          <a:solidFill>
                            <a:schemeClr val="tx1"/>
                          </a:solidFill>
                          <a:effectLst/>
                          <a:latin typeface="Arial Rounded MT Bold" panose="020F0704030504030204" pitchFamily="34" charset="0"/>
                          <a:ea typeface="Times New Roman" panose="02020603050405020304" pitchFamily="18" charset="0"/>
                        </a:rPr>
                        <a:t>May 20</a:t>
                      </a:r>
                      <a:r>
                        <a:rPr lang="en-AU" sz="1400" b="1" baseline="30000" dirty="0">
                          <a:solidFill>
                            <a:schemeClr val="tx1"/>
                          </a:solidFill>
                          <a:effectLst/>
                          <a:latin typeface="Arial Rounded MT Bold" panose="020F0704030504030204" pitchFamily="34" charset="0"/>
                          <a:ea typeface="Times New Roman" panose="02020603050405020304" pitchFamily="18" charset="0"/>
                        </a:rPr>
                        <a:t>th</a:t>
                      </a:r>
                      <a:r>
                        <a:rPr lang="en-AU" sz="1400" b="1" baseline="0" dirty="0">
                          <a:solidFill>
                            <a:schemeClr val="tx1"/>
                          </a:solidFill>
                          <a:effectLst/>
                          <a:latin typeface="Arial Rounded MT Bold" panose="020F0704030504030204" pitchFamily="34" charset="0"/>
                          <a:ea typeface="Times New Roman" panose="02020603050405020304" pitchFamily="18" charset="0"/>
                        </a:rPr>
                        <a:t> </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tc>
                  <a:txBody>
                    <a:bodyPr/>
                    <a:lstStyle/>
                    <a:p>
                      <a:pPr>
                        <a:spcAft>
                          <a:spcPts val="0"/>
                        </a:spcAft>
                      </a:pPr>
                      <a:r>
                        <a:rPr lang="en-AU" sz="1400" b="1" dirty="0">
                          <a:solidFill>
                            <a:schemeClr val="tx1"/>
                          </a:solidFill>
                          <a:effectLst/>
                          <a:latin typeface="Arial Rounded MT Bold" panose="020F0704030504030204" pitchFamily="34" charset="0"/>
                          <a:ea typeface="Times New Roman" panose="02020603050405020304" pitchFamily="18" charset="0"/>
                        </a:rPr>
                        <a:t>6pm-Sacrament</a:t>
                      </a:r>
                      <a:r>
                        <a:rPr lang="en-AU" sz="1400" b="1" baseline="0" dirty="0">
                          <a:solidFill>
                            <a:schemeClr val="tx1"/>
                          </a:solidFill>
                          <a:effectLst/>
                          <a:latin typeface="Arial Rounded MT Bold" panose="020F0704030504030204" pitchFamily="34" charset="0"/>
                          <a:ea typeface="Times New Roman" panose="02020603050405020304" pitchFamily="18" charset="0"/>
                        </a:rPr>
                        <a:t> of Confirmation</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extLst>
                  <a:ext uri="{0D108BD9-81ED-4DB2-BD59-A6C34878D82A}">
                    <a16:rowId xmlns:a16="http://schemas.microsoft.com/office/drawing/2014/main" val="1655782080"/>
                  </a:ext>
                </a:extLst>
              </a:tr>
              <a:tr h="142832">
                <a:tc>
                  <a:txBody>
                    <a:bodyPr/>
                    <a:lstStyle/>
                    <a:p>
                      <a:pPr>
                        <a:spcAft>
                          <a:spcPts val="0"/>
                        </a:spcAft>
                      </a:pPr>
                      <a:r>
                        <a:rPr lang="en-US" sz="1400" b="1" dirty="0">
                          <a:solidFill>
                            <a:schemeClr val="tx1"/>
                          </a:solidFill>
                          <a:effectLst/>
                          <a:latin typeface="Arial Rounded MT Bold" panose="020F0704030504030204" pitchFamily="34" charset="0"/>
                          <a:ea typeface="Times New Roman" panose="02020603050405020304" pitchFamily="18" charset="0"/>
                        </a:rPr>
                        <a:t>May 28</a:t>
                      </a:r>
                      <a:r>
                        <a:rPr lang="en-US" sz="1400" b="1" baseline="30000" dirty="0">
                          <a:solidFill>
                            <a:schemeClr val="tx1"/>
                          </a:solidFill>
                          <a:effectLst/>
                          <a:latin typeface="Arial Rounded MT Bold" panose="020F0704030504030204" pitchFamily="34" charset="0"/>
                          <a:ea typeface="Times New Roman" panose="02020603050405020304" pitchFamily="18" charset="0"/>
                        </a:rPr>
                        <a:t>th</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tc>
                  <a:txBody>
                    <a:bodyPr/>
                    <a:lstStyle/>
                    <a:p>
                      <a:pPr>
                        <a:spcAft>
                          <a:spcPts val="0"/>
                        </a:spcAft>
                      </a:pPr>
                      <a:r>
                        <a:rPr lang="en-US" sz="1400" b="1" dirty="0">
                          <a:solidFill>
                            <a:schemeClr val="tx1"/>
                          </a:solidFill>
                          <a:effectLst/>
                          <a:latin typeface="Arial Rounded MT Bold" panose="020F0704030504030204" pitchFamily="34" charset="0"/>
                          <a:ea typeface="Times New Roman" panose="02020603050405020304" pitchFamily="18" charset="0"/>
                        </a:rPr>
                        <a:t>Year 5/6S Science Excursion</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extLst>
                  <a:ext uri="{0D108BD9-81ED-4DB2-BD59-A6C34878D82A}">
                    <a16:rowId xmlns:a16="http://schemas.microsoft.com/office/drawing/2014/main" val="2128993109"/>
                  </a:ext>
                </a:extLst>
              </a:tr>
              <a:tr h="142832">
                <a:tc>
                  <a:txBody>
                    <a:bodyPr/>
                    <a:lstStyle/>
                    <a:p>
                      <a:pPr>
                        <a:spcAft>
                          <a:spcPts val="0"/>
                        </a:spcAft>
                      </a:pPr>
                      <a:r>
                        <a:rPr lang="en-AU" sz="1400" b="1" dirty="0">
                          <a:solidFill>
                            <a:schemeClr val="tx1"/>
                          </a:solidFill>
                          <a:effectLst/>
                          <a:latin typeface="Arial Rounded MT Bold" panose="020F0704030504030204" pitchFamily="34" charset="0"/>
                          <a:ea typeface="Times New Roman" panose="02020603050405020304" pitchFamily="18" charset="0"/>
                        </a:rPr>
                        <a:t>June 1</a:t>
                      </a:r>
                      <a:r>
                        <a:rPr lang="en-AU" sz="1400" b="1" baseline="30000" dirty="0">
                          <a:solidFill>
                            <a:schemeClr val="tx1"/>
                          </a:solidFill>
                          <a:effectLst/>
                          <a:latin typeface="Arial Rounded MT Bold" panose="020F0704030504030204" pitchFamily="34" charset="0"/>
                          <a:ea typeface="Times New Roman" panose="02020603050405020304" pitchFamily="18" charset="0"/>
                        </a:rPr>
                        <a:t>st</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tc>
                  <a:txBody>
                    <a:bodyPr/>
                    <a:lstStyle/>
                    <a:p>
                      <a:pPr>
                        <a:spcAft>
                          <a:spcPts val="0"/>
                        </a:spcAft>
                      </a:pPr>
                      <a:r>
                        <a:rPr lang="en-AU" sz="1400" b="1" dirty="0">
                          <a:solidFill>
                            <a:schemeClr val="tx1"/>
                          </a:solidFill>
                          <a:effectLst/>
                          <a:latin typeface="Arial Rounded MT Bold" panose="020F0704030504030204" pitchFamily="34" charset="0"/>
                          <a:ea typeface="Times New Roman" panose="02020603050405020304" pitchFamily="18" charset="0"/>
                        </a:rPr>
                        <a:t>Year 5/6 to Science works</a:t>
                      </a:r>
                    </a:p>
                  </a:txBody>
                  <a:tcPr marL="64274" marR="64274" marT="0" marB="0"/>
                </a:tc>
                <a:extLst>
                  <a:ext uri="{0D108BD9-81ED-4DB2-BD59-A6C34878D82A}">
                    <a16:rowId xmlns:a16="http://schemas.microsoft.com/office/drawing/2014/main" val="3086582740"/>
                  </a:ext>
                </a:extLst>
              </a:tr>
              <a:tr h="142832">
                <a:tc>
                  <a:txBody>
                    <a:bodyPr/>
                    <a:lstStyle/>
                    <a:p>
                      <a:pPr>
                        <a:spcAft>
                          <a:spcPts val="0"/>
                        </a:spcAft>
                      </a:pPr>
                      <a:r>
                        <a:rPr lang="en-US" sz="1400" b="1" dirty="0">
                          <a:solidFill>
                            <a:schemeClr val="tx1"/>
                          </a:solidFill>
                          <a:effectLst/>
                          <a:latin typeface="Arial Rounded MT Bold" panose="020F0704030504030204" pitchFamily="34" charset="0"/>
                          <a:ea typeface="Times New Roman" panose="02020603050405020304" pitchFamily="18" charset="0"/>
                        </a:rPr>
                        <a:t>June 10</a:t>
                      </a:r>
                      <a:r>
                        <a:rPr lang="en-US" sz="1400" b="1" baseline="30000" dirty="0">
                          <a:solidFill>
                            <a:schemeClr val="tx1"/>
                          </a:solidFill>
                          <a:effectLst/>
                          <a:latin typeface="Arial Rounded MT Bold" panose="020F0704030504030204" pitchFamily="34" charset="0"/>
                          <a:ea typeface="Times New Roman" panose="02020603050405020304" pitchFamily="18" charset="0"/>
                        </a:rPr>
                        <a:t>th</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tc>
                  <a:txBody>
                    <a:bodyPr/>
                    <a:lstStyle/>
                    <a:p>
                      <a:pPr>
                        <a:spcAft>
                          <a:spcPts val="0"/>
                        </a:spcAft>
                      </a:pPr>
                      <a:r>
                        <a:rPr lang="en-US" sz="1400" b="1" dirty="0">
                          <a:solidFill>
                            <a:schemeClr val="tx1"/>
                          </a:solidFill>
                          <a:effectLst/>
                          <a:latin typeface="Arial Rounded MT Bold" panose="020F0704030504030204" pitchFamily="34" charset="0"/>
                          <a:ea typeface="Times New Roman" panose="02020603050405020304" pitchFamily="18" charset="0"/>
                        </a:rPr>
                        <a:t>Year 1 Zoo excursion</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extLst>
                  <a:ext uri="{0D108BD9-81ED-4DB2-BD59-A6C34878D82A}">
                    <a16:rowId xmlns:a16="http://schemas.microsoft.com/office/drawing/2014/main" val="4115107075"/>
                  </a:ext>
                </a:extLst>
              </a:tr>
              <a:tr h="142832">
                <a:tc>
                  <a:txBody>
                    <a:bodyPr/>
                    <a:lstStyle/>
                    <a:p>
                      <a:pPr>
                        <a:spcAft>
                          <a:spcPts val="0"/>
                        </a:spcAft>
                      </a:pPr>
                      <a:r>
                        <a:rPr lang="en-AU" sz="1400" b="1" dirty="0">
                          <a:solidFill>
                            <a:schemeClr val="tx1"/>
                          </a:solidFill>
                          <a:effectLst/>
                          <a:latin typeface="Arial Rounded MT Bold" panose="020F0704030504030204" pitchFamily="34" charset="0"/>
                          <a:ea typeface="Times New Roman" panose="02020603050405020304" pitchFamily="18" charset="0"/>
                        </a:rPr>
                        <a:t>June 14</a:t>
                      </a:r>
                      <a:r>
                        <a:rPr lang="en-AU" sz="1400" b="1" baseline="30000" dirty="0">
                          <a:solidFill>
                            <a:schemeClr val="tx1"/>
                          </a:solidFill>
                          <a:effectLst/>
                          <a:latin typeface="Arial Rounded MT Bold" panose="020F0704030504030204" pitchFamily="34" charset="0"/>
                          <a:ea typeface="Times New Roman" panose="02020603050405020304" pitchFamily="18" charset="0"/>
                        </a:rPr>
                        <a:t>th</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tc>
                  <a:txBody>
                    <a:bodyPr/>
                    <a:lstStyle/>
                    <a:p>
                      <a:pPr>
                        <a:spcAft>
                          <a:spcPts val="0"/>
                        </a:spcAft>
                      </a:pPr>
                      <a:r>
                        <a:rPr lang="en-AU" sz="1400" b="1" dirty="0">
                          <a:solidFill>
                            <a:schemeClr val="tx1"/>
                          </a:solidFill>
                          <a:effectLst/>
                          <a:latin typeface="Arial Rounded MT Bold" panose="020F0704030504030204" pitchFamily="34" charset="0"/>
                          <a:ea typeface="Times New Roman" panose="02020603050405020304" pitchFamily="18" charset="0"/>
                        </a:rPr>
                        <a:t>Queen’s Birthday Public Holiday-no school for students</a:t>
                      </a:r>
                    </a:p>
                  </a:txBody>
                  <a:tcPr marL="64274" marR="64274" marT="0" marB="0"/>
                </a:tc>
                <a:extLst>
                  <a:ext uri="{0D108BD9-81ED-4DB2-BD59-A6C34878D82A}">
                    <a16:rowId xmlns:a16="http://schemas.microsoft.com/office/drawing/2014/main" val="2756409589"/>
                  </a:ext>
                </a:extLst>
              </a:tr>
              <a:tr h="142832">
                <a:tc>
                  <a:txBody>
                    <a:bodyPr/>
                    <a:lstStyle/>
                    <a:p>
                      <a:pPr>
                        <a:spcAft>
                          <a:spcPts val="0"/>
                        </a:spcAft>
                      </a:pPr>
                      <a:r>
                        <a:rPr lang="en-AU" sz="1400" b="1" dirty="0">
                          <a:solidFill>
                            <a:schemeClr val="tx1"/>
                          </a:solidFill>
                          <a:effectLst/>
                          <a:latin typeface="Arial Rounded MT Bold" panose="020F0704030504030204" pitchFamily="34" charset="0"/>
                          <a:ea typeface="Times New Roman" panose="02020603050405020304" pitchFamily="18" charset="0"/>
                        </a:rPr>
                        <a:t>June 21</a:t>
                      </a:r>
                      <a:r>
                        <a:rPr lang="en-AU" sz="1400" b="1" baseline="30000" dirty="0">
                          <a:solidFill>
                            <a:schemeClr val="tx1"/>
                          </a:solidFill>
                          <a:effectLst/>
                          <a:latin typeface="Arial Rounded MT Bold" panose="020F0704030504030204" pitchFamily="34" charset="0"/>
                          <a:ea typeface="Times New Roman" panose="02020603050405020304" pitchFamily="18" charset="0"/>
                        </a:rPr>
                        <a:t>st</a:t>
                      </a:r>
                      <a:r>
                        <a:rPr lang="en-AU" sz="1400" b="1" dirty="0">
                          <a:solidFill>
                            <a:schemeClr val="tx1"/>
                          </a:solidFill>
                          <a:effectLst/>
                          <a:latin typeface="Arial Rounded MT Bold" panose="020F0704030504030204" pitchFamily="34" charset="0"/>
                          <a:ea typeface="Times New Roman" panose="02020603050405020304" pitchFamily="18" charset="0"/>
                        </a:rPr>
                        <a:t>-24</a:t>
                      </a:r>
                      <a:r>
                        <a:rPr lang="en-AU" sz="1400" b="1" baseline="30000" dirty="0">
                          <a:solidFill>
                            <a:schemeClr val="tx1"/>
                          </a:solidFill>
                          <a:effectLst/>
                          <a:latin typeface="Arial Rounded MT Bold" panose="020F0704030504030204" pitchFamily="34" charset="0"/>
                          <a:ea typeface="Times New Roman" panose="02020603050405020304" pitchFamily="18" charset="0"/>
                        </a:rPr>
                        <a:t>th</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tc>
                  <a:txBody>
                    <a:bodyPr/>
                    <a:lstStyle/>
                    <a:p>
                      <a:pPr>
                        <a:spcAft>
                          <a:spcPts val="0"/>
                        </a:spcAft>
                      </a:pPr>
                      <a:r>
                        <a:rPr lang="en-AU" sz="1400" b="1" dirty="0">
                          <a:solidFill>
                            <a:schemeClr val="tx1"/>
                          </a:solidFill>
                          <a:effectLst/>
                          <a:latin typeface="Arial Rounded MT Bold" panose="020F0704030504030204" pitchFamily="34" charset="0"/>
                          <a:ea typeface="Times New Roman" panose="02020603050405020304" pitchFamily="18" charset="0"/>
                        </a:rPr>
                        <a:t>Life</a:t>
                      </a:r>
                      <a:r>
                        <a:rPr lang="en-AU" sz="1400" b="1" baseline="0" dirty="0">
                          <a:solidFill>
                            <a:schemeClr val="tx1"/>
                          </a:solidFill>
                          <a:effectLst/>
                          <a:latin typeface="Arial Rounded MT Bold" panose="020F0704030504030204" pitchFamily="34" charset="0"/>
                          <a:ea typeface="Times New Roman" panose="02020603050405020304" pitchFamily="18" charset="0"/>
                        </a:rPr>
                        <a:t> Education Van incursion</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extLst>
                  <a:ext uri="{0D108BD9-81ED-4DB2-BD59-A6C34878D82A}">
                    <a16:rowId xmlns:a16="http://schemas.microsoft.com/office/drawing/2014/main" val="899950785"/>
                  </a:ext>
                </a:extLst>
              </a:tr>
              <a:tr h="142832">
                <a:tc>
                  <a:txBody>
                    <a:bodyPr/>
                    <a:lstStyle/>
                    <a:p>
                      <a:pPr>
                        <a:spcAft>
                          <a:spcPts val="0"/>
                        </a:spcAft>
                      </a:pPr>
                      <a:r>
                        <a:rPr lang="en-AU" sz="1400" b="1" dirty="0">
                          <a:solidFill>
                            <a:schemeClr val="tx1"/>
                          </a:solidFill>
                          <a:effectLst/>
                          <a:latin typeface="Arial Rounded MT Bold" panose="020F0704030504030204" pitchFamily="34" charset="0"/>
                          <a:ea typeface="Times New Roman" panose="02020603050405020304" pitchFamily="18" charset="0"/>
                        </a:rPr>
                        <a:t>June 25</a:t>
                      </a:r>
                      <a:r>
                        <a:rPr lang="en-AU" sz="1400" b="1" baseline="30000" dirty="0">
                          <a:solidFill>
                            <a:schemeClr val="tx1"/>
                          </a:solidFill>
                          <a:effectLst/>
                          <a:latin typeface="Arial Rounded MT Bold" panose="020F0704030504030204" pitchFamily="34" charset="0"/>
                          <a:ea typeface="Times New Roman" panose="02020603050405020304" pitchFamily="18" charset="0"/>
                        </a:rPr>
                        <a:t>th</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tc>
                  <a:txBody>
                    <a:bodyPr/>
                    <a:lstStyle/>
                    <a:p>
                      <a:pPr>
                        <a:spcAft>
                          <a:spcPts val="0"/>
                        </a:spcAft>
                      </a:pPr>
                      <a:r>
                        <a:rPr lang="en-AU" sz="1400" b="1" dirty="0">
                          <a:solidFill>
                            <a:schemeClr val="tx1"/>
                          </a:solidFill>
                          <a:effectLst/>
                          <a:latin typeface="Arial Rounded MT Bold" panose="020F0704030504030204" pitchFamily="34" charset="0"/>
                          <a:ea typeface="Times New Roman" panose="02020603050405020304" pitchFamily="18" charset="0"/>
                        </a:rPr>
                        <a:t>Last day</a:t>
                      </a:r>
                      <a:r>
                        <a:rPr lang="en-AU" sz="1400" b="1" baseline="0" dirty="0">
                          <a:solidFill>
                            <a:schemeClr val="tx1"/>
                          </a:solidFill>
                          <a:effectLst/>
                          <a:latin typeface="Arial Rounded MT Bold" panose="020F0704030504030204" pitchFamily="34" charset="0"/>
                          <a:ea typeface="Times New Roman" panose="02020603050405020304" pitchFamily="18" charset="0"/>
                        </a:rPr>
                        <a:t> of Term 2</a:t>
                      </a:r>
                      <a:endParaRPr lang="en-AU" sz="1400" b="1" dirty="0">
                        <a:solidFill>
                          <a:schemeClr val="tx1"/>
                        </a:solidFill>
                        <a:effectLst/>
                        <a:latin typeface="Arial Rounded MT Bold" panose="020F0704030504030204" pitchFamily="34" charset="0"/>
                        <a:ea typeface="Times New Roman" panose="02020603050405020304" pitchFamily="18" charset="0"/>
                      </a:endParaRPr>
                    </a:p>
                  </a:txBody>
                  <a:tcPr marL="64274" marR="64274" marT="0" marB="0"/>
                </a:tc>
                <a:extLst>
                  <a:ext uri="{0D108BD9-81ED-4DB2-BD59-A6C34878D82A}">
                    <a16:rowId xmlns:a16="http://schemas.microsoft.com/office/drawing/2014/main" val="2430859555"/>
                  </a:ext>
                </a:extLst>
              </a:tr>
            </a:tbl>
          </a:graphicData>
        </a:graphic>
      </p:graphicFrame>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4635" y="6838573"/>
            <a:ext cx="858651" cy="976351"/>
          </a:xfrm>
          <a:prstGeom prst="rect">
            <a:avLst/>
          </a:prstGeom>
        </p:spPr>
      </p:pic>
      <p:sp>
        <p:nvSpPr>
          <p:cNvPr id="7" name="Rectangle 6"/>
          <p:cNvSpPr/>
          <p:nvPr/>
        </p:nvSpPr>
        <p:spPr>
          <a:xfrm>
            <a:off x="-30539" y="5515025"/>
            <a:ext cx="3429000" cy="1200329"/>
          </a:xfrm>
          <a:prstGeom prst="rect">
            <a:avLst/>
          </a:prstGeom>
        </p:spPr>
        <p:txBody>
          <a:bodyPr>
            <a:spAutoFit/>
          </a:bodyPr>
          <a:lstStyle/>
          <a:p>
            <a:pPr algn="ctr"/>
            <a:r>
              <a:rPr lang="en-AU" b="1" dirty="0">
                <a:latin typeface="Arial Rounded MT Bold" panose="020F0704030504030204" pitchFamily="34" charset="0"/>
              </a:rPr>
              <a:t>Like us on Facebook- </a:t>
            </a:r>
          </a:p>
          <a:p>
            <a:pPr algn="ctr"/>
            <a:r>
              <a:rPr lang="en-AU" b="1" dirty="0">
                <a:latin typeface="Arial Rounded MT Bold" panose="020F0704030504030204" pitchFamily="34" charset="0"/>
              </a:rPr>
              <a:t>St. Dominic’s Catholic Primary School Broadmeadows</a:t>
            </a:r>
          </a:p>
        </p:txBody>
      </p:sp>
      <p:sp>
        <p:nvSpPr>
          <p:cNvPr id="13" name="TextBox 12"/>
          <p:cNvSpPr txBox="1"/>
          <p:nvPr/>
        </p:nvSpPr>
        <p:spPr>
          <a:xfrm>
            <a:off x="3523903" y="5592727"/>
            <a:ext cx="2133034" cy="2800767"/>
          </a:xfrm>
          <a:prstGeom prst="rect">
            <a:avLst/>
          </a:prstGeom>
          <a:noFill/>
        </p:spPr>
        <p:txBody>
          <a:bodyPr wrap="square" rtlCol="0">
            <a:spAutoFit/>
          </a:bodyPr>
          <a:lstStyle/>
          <a:p>
            <a:pPr algn="ctr">
              <a:tabLst>
                <a:tab pos="809625" algn="l"/>
              </a:tabLst>
            </a:pPr>
            <a:endParaRPr lang="en-US" sz="1600" b="1" i="1" dirty="0">
              <a:latin typeface="Arial Rounded MT Bold" panose="020F0704030504030204" pitchFamily="34" charset="0"/>
              <a:ea typeface="Open Sans Light" panose="020B0306030504020204" pitchFamily="34" charset="0"/>
              <a:cs typeface="Open Sans Light" panose="020B0306030504020204" pitchFamily="34" charset="0"/>
            </a:endParaRPr>
          </a:p>
          <a:p>
            <a:pPr algn="ctr">
              <a:tabLst>
                <a:tab pos="809625" algn="l"/>
              </a:tabLst>
            </a:pPr>
            <a:r>
              <a:rPr lang="en-US" sz="1400" b="1" i="1" dirty="0">
                <a:latin typeface="Arial Rounded MT Bold" panose="020F0704030504030204" pitchFamily="34" charset="0"/>
                <a:ea typeface="Open Sans Light" panose="020B0306030504020204" pitchFamily="34" charset="0"/>
                <a:cs typeface="Open Sans Light" panose="020B0306030504020204" pitchFamily="34" charset="0"/>
              </a:rPr>
              <a:t>Sports uniforms to be worn only on the following days:</a:t>
            </a:r>
            <a:endParaRPr lang="en-US" sz="1400" b="1" i="1" u="sng" dirty="0">
              <a:latin typeface="Arial Rounded MT Bold" panose="020F0704030504030204" pitchFamily="34" charset="0"/>
              <a:ea typeface="Open Sans Light" panose="020B0306030504020204" pitchFamily="34" charset="0"/>
              <a:cs typeface="Open Sans Light" panose="020B0306030504020204" pitchFamily="34" charset="0"/>
            </a:endParaRPr>
          </a:p>
          <a:p>
            <a:pPr algn="ctr">
              <a:tabLst>
                <a:tab pos="809625" algn="l"/>
              </a:tabLst>
            </a:pPr>
            <a:r>
              <a:rPr lang="en-US" sz="1400" b="1" i="1" dirty="0">
                <a:latin typeface="Arial Rounded MT Bold" panose="020F0704030504030204" pitchFamily="34" charset="0"/>
                <a:ea typeface="Open Sans Light" panose="020B0306030504020204" pitchFamily="34" charset="0"/>
                <a:cs typeface="Open Sans Light" panose="020B0306030504020204" pitchFamily="34" charset="0"/>
              </a:rPr>
              <a:t>Prep-   Tuesday</a:t>
            </a:r>
          </a:p>
          <a:p>
            <a:pPr algn="ctr">
              <a:tabLst>
                <a:tab pos="809625" algn="l"/>
              </a:tabLst>
            </a:pPr>
            <a:r>
              <a:rPr lang="en-US" sz="1400" b="1" i="1" dirty="0">
                <a:latin typeface="Arial Rounded MT Bold" panose="020F0704030504030204" pitchFamily="34" charset="0"/>
                <a:ea typeface="Open Sans Light" panose="020B0306030504020204" pitchFamily="34" charset="0"/>
                <a:cs typeface="Open Sans Light" panose="020B0306030504020204" pitchFamily="34" charset="0"/>
              </a:rPr>
              <a:t>Year 1- Monday</a:t>
            </a:r>
          </a:p>
          <a:p>
            <a:pPr algn="ctr">
              <a:tabLst>
                <a:tab pos="809625" algn="l"/>
              </a:tabLst>
            </a:pPr>
            <a:r>
              <a:rPr lang="en-US" sz="1400" b="1" i="1" dirty="0">
                <a:latin typeface="Arial Rounded MT Bold" panose="020F0704030504030204" pitchFamily="34" charset="0"/>
                <a:ea typeface="Open Sans Light" panose="020B0306030504020204" pitchFamily="34" charset="0"/>
                <a:cs typeface="Open Sans Light" panose="020B0306030504020204" pitchFamily="34" charset="0"/>
              </a:rPr>
              <a:t>Year 2-  Friday</a:t>
            </a:r>
          </a:p>
          <a:p>
            <a:pPr algn="ctr">
              <a:tabLst>
                <a:tab pos="809625" algn="l"/>
              </a:tabLst>
            </a:pPr>
            <a:r>
              <a:rPr lang="en-US" sz="1400" b="1" i="1" dirty="0">
                <a:latin typeface="Arial Rounded MT Bold" panose="020F0704030504030204" pitchFamily="34" charset="0"/>
                <a:ea typeface="Open Sans Light" panose="020B0306030504020204" pitchFamily="34" charset="0"/>
                <a:cs typeface="Open Sans Light" panose="020B0306030504020204" pitchFamily="34" charset="0"/>
              </a:rPr>
              <a:t>Year 3/4- Tuesday</a:t>
            </a:r>
          </a:p>
          <a:p>
            <a:pPr algn="ctr">
              <a:tabLst>
                <a:tab pos="809625" algn="l"/>
              </a:tabLst>
            </a:pPr>
            <a:r>
              <a:rPr lang="en-US" sz="1400" b="1" i="1" dirty="0">
                <a:latin typeface="Arial Rounded MT Bold" panose="020F0704030504030204" pitchFamily="34" charset="0"/>
                <a:ea typeface="Open Sans Light" panose="020B0306030504020204" pitchFamily="34" charset="0"/>
                <a:cs typeface="Open Sans Light" panose="020B0306030504020204" pitchFamily="34" charset="0"/>
              </a:rPr>
              <a:t>Year 5/6- Monday ,</a:t>
            </a:r>
            <a:r>
              <a:rPr lang="en-US" sz="1400" b="1" i="1" dirty="0" err="1">
                <a:latin typeface="Arial Rounded MT Bold" panose="020F0704030504030204" pitchFamily="34" charset="0"/>
                <a:ea typeface="Open Sans Light" panose="020B0306030504020204" pitchFamily="34" charset="0"/>
                <a:cs typeface="Open Sans Light" panose="020B0306030504020204" pitchFamily="34" charset="0"/>
              </a:rPr>
              <a:t>Wednesday,Friday</a:t>
            </a:r>
            <a:endParaRPr lang="en-US" sz="1400" b="1" i="1" dirty="0">
              <a:latin typeface="Arial Rounded MT Bold" panose="020F0704030504030204" pitchFamily="34" charset="0"/>
              <a:ea typeface="Open Sans Light" panose="020B0306030504020204" pitchFamily="34" charset="0"/>
              <a:cs typeface="Open Sans Light" panose="020B0306030504020204" pitchFamily="34" charset="0"/>
            </a:endParaRPr>
          </a:p>
          <a:p>
            <a:pPr algn="ctr"/>
            <a:endParaRPr lang="en-US" b="1" i="1" dirty="0">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600" b="1" i="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99260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10782</TotalTime>
  <Words>1201</Words>
  <Application>Microsoft Office PowerPoint</Application>
  <PresentationFormat>Letter Paper (8.5x11 in)</PresentationFormat>
  <Paragraphs>178</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 Rounded MT Bold</vt:lpstr>
      <vt:lpstr>Calibri Light</vt:lpstr>
      <vt:lpstr>Amatic SC</vt:lpstr>
      <vt:lpstr>Calibri</vt:lpstr>
      <vt:lpstr>Open Sans Light</vt:lpstr>
      <vt:lpstr>Arial</vt:lpstr>
      <vt:lpstr>Pompiere </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Gonzalez</dc:creator>
  <cp:lastModifiedBy>Alison Bretag</cp:lastModifiedBy>
  <cp:revision>145</cp:revision>
  <cp:lastPrinted>2021-04-26T00:37:06Z</cp:lastPrinted>
  <dcterms:created xsi:type="dcterms:W3CDTF">2014-11-15T02:21:14Z</dcterms:created>
  <dcterms:modified xsi:type="dcterms:W3CDTF">2021-05-10T02:04:24Z</dcterms:modified>
</cp:coreProperties>
</file>