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5"/>
  </p:handoutMasterIdLst>
  <p:sldIdLst>
    <p:sldId id="258" r:id="rId2"/>
    <p:sldId id="266" r:id="rId3"/>
    <p:sldId id="265" r:id="rId4"/>
  </p:sldIdLst>
  <p:sldSz cx="6858000" cy="9144000" type="letter"/>
  <p:notesSz cx="7004050" cy="9290050"/>
  <p:embeddedFontLst>
    <p:embeddedFont>
      <p:font typeface="Arial Rounded MT Bold" panose="020F0704030504030204" pitchFamily="34" charset="0"/>
      <p:regular r:id="rId6"/>
    </p:embeddedFon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Pompiere " panose="020B0604020202020204" charset="0"/>
      <p:regular r:id="rId13"/>
    </p:embeddedFont>
    <p:embeddedFont>
      <p:font typeface="Roboto" panose="02000000000000000000" pitchFamily="2"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CE5"/>
    <a:srgbClr val="4BCD9B"/>
    <a:srgbClr val="61B796"/>
    <a:srgbClr val="DEC786"/>
    <a:srgbClr val="D4A97E"/>
    <a:srgbClr val="FFCC00"/>
    <a:srgbClr val="66FF33"/>
    <a:srgbClr val="99FF33"/>
    <a:srgbClr val="FF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6" autoAdjust="0"/>
    <p:restoredTop sz="94660"/>
  </p:normalViewPr>
  <p:slideViewPr>
    <p:cSldViewPr snapToGrid="0" showGuides="1">
      <p:cViewPr varScale="1">
        <p:scale>
          <a:sx n="86" d="100"/>
          <a:sy n="86" d="100"/>
        </p:scale>
        <p:origin x="2874" y="96"/>
      </p:cViewPr>
      <p:guideLst>
        <p:guide orient="horz" pos="2880"/>
        <p:guide pos="2160"/>
      </p:guideLst>
    </p:cSldViewPr>
  </p:slideViewPr>
  <p:notesTextViewPr>
    <p:cViewPr>
      <p:scale>
        <a:sx n="1" d="1"/>
        <a:sy n="1" d="1"/>
      </p:scale>
      <p:origin x="0" y="0"/>
    </p:cViewPr>
  </p:notesTextViewPr>
  <p:notesViewPr>
    <p:cSldViewPr snapToGrid="0" showGuides="1">
      <p:cViewPr varScale="1">
        <p:scale>
          <a:sx n="53" d="100"/>
          <a:sy n="53" d="100"/>
        </p:scale>
        <p:origin x="254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5088" cy="46611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67342" y="1"/>
            <a:ext cx="3035088" cy="466115"/>
          </a:xfrm>
          <a:prstGeom prst="rect">
            <a:avLst/>
          </a:prstGeom>
        </p:spPr>
        <p:txBody>
          <a:bodyPr vert="horz" lIns="93177" tIns="46589" rIns="93177" bIns="46589" rtlCol="0"/>
          <a:lstStyle>
            <a:lvl1pPr algn="r">
              <a:defRPr sz="1200"/>
            </a:lvl1pPr>
          </a:lstStyle>
          <a:p>
            <a:fld id="{D953BA06-4A16-40E9-8730-D2CE8F64176C}" type="datetimeFigureOut">
              <a:rPr lang="en-US" smtClean="0"/>
              <a:t>2/21/2023</a:t>
            </a:fld>
            <a:endParaRPr lang="en-US"/>
          </a:p>
        </p:txBody>
      </p:sp>
      <p:sp>
        <p:nvSpPr>
          <p:cNvPr id="4" name="Footer Placeholder 3"/>
          <p:cNvSpPr>
            <a:spLocks noGrp="1"/>
          </p:cNvSpPr>
          <p:nvPr>
            <p:ph type="ftr" sz="quarter" idx="2"/>
          </p:nvPr>
        </p:nvSpPr>
        <p:spPr>
          <a:xfrm>
            <a:off x="1" y="8823936"/>
            <a:ext cx="3035088" cy="46611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67342" y="8823936"/>
            <a:ext cx="3035088" cy="466114"/>
          </a:xfrm>
          <a:prstGeom prst="rect">
            <a:avLst/>
          </a:prstGeom>
        </p:spPr>
        <p:txBody>
          <a:bodyPr vert="horz" lIns="93177" tIns="46589" rIns="93177" bIns="46589" rtlCol="0" anchor="b"/>
          <a:lstStyle>
            <a:lvl1pPr algn="r">
              <a:defRPr sz="1200"/>
            </a:lvl1pPr>
          </a:lstStyle>
          <a:p>
            <a:fld id="{B3D7DE91-8CF2-4510-8BF7-D237584AF257}" type="slidenum">
              <a:rPr lang="en-US" smtClean="0"/>
              <a:t>‹#›</a:t>
            </a:fld>
            <a:endParaRPr lang="en-US"/>
          </a:p>
        </p:txBody>
      </p:sp>
    </p:spTree>
    <p:extLst>
      <p:ext uri="{BB962C8B-B14F-4D97-AF65-F5344CB8AC3E}">
        <p14:creationId xmlns:p14="http://schemas.microsoft.com/office/powerpoint/2010/main" val="14798201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90587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7108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12472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51112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8F3B6F-EE77-45F3-8ADC-61D5DF62CC9C}"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238662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8F3B6F-EE77-45F3-8ADC-61D5DF62CC9C}"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54059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F3B6F-EE77-45F3-8ADC-61D5DF62CC9C}" type="datetimeFigureOut">
              <a:rPr lang="en-US" smtClean="0"/>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6644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8F3B6F-EE77-45F3-8ADC-61D5DF62CC9C}" type="datetimeFigureOut">
              <a:rPr lang="en-US" smtClean="0"/>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92546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F3B6F-EE77-45F3-8ADC-61D5DF62CC9C}"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28658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68F3B6F-EE77-45F3-8ADC-61D5DF62CC9C}"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88163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68F3B6F-EE77-45F3-8ADC-61D5DF62CC9C}"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9701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68F3B6F-EE77-45F3-8ADC-61D5DF62CC9C}" type="datetimeFigureOut">
              <a:rPr lang="en-US" smtClean="0"/>
              <a:t>2/21/2023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5D40D97-33F6-4971-95A1-2EC61B1102BF}" type="slidenum">
              <a:rPr lang="en-US" smtClean="0"/>
              <a:t>‹#›</a:t>
            </a:fld>
            <a:endParaRPr lang="en-US"/>
          </a:p>
        </p:txBody>
      </p:sp>
    </p:spTree>
    <p:extLst>
      <p:ext uri="{BB962C8B-B14F-4D97-AF65-F5344CB8AC3E}">
        <p14:creationId xmlns:p14="http://schemas.microsoft.com/office/powerpoint/2010/main" val="135714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principal@sdbroadmeadows.catholic.edu.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principal@sdbroadmeadows.catholic.edu.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principal@sdbroadmeadows.catholic.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1533045"/>
          </a:xfrm>
          <a:prstGeom prst="rect">
            <a:avLst/>
          </a:prstGeom>
          <a:solidFill>
            <a:srgbClr val="61B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319132" y="1622049"/>
            <a:ext cx="1538867" cy="954107"/>
          </a:xfrm>
          <a:prstGeom prst="rect">
            <a:avLst/>
          </a:prstGeom>
          <a:noFill/>
        </p:spPr>
        <p:txBody>
          <a:bodyPr wrap="square" rtlCol="0">
            <a:spAutoFit/>
          </a:bodyPr>
          <a:lstStyle/>
          <a:p>
            <a:pPr algn="r"/>
            <a:r>
              <a:rPr lang="en-US" sz="2800" b="1" dirty="0">
                <a:effectLst>
                  <a:outerShdw blurRad="38100" dist="38100" dir="2700000" algn="tl">
                    <a:srgbClr val="000000">
                      <a:alpha val="43137"/>
                    </a:srgbClr>
                  </a:outerShdw>
                </a:effectLst>
                <a:latin typeface="Pompiere " panose="02000000000000000000" pitchFamily="2" charset="0"/>
              </a:rPr>
              <a:t>February 21</a:t>
            </a:r>
            <a:r>
              <a:rPr lang="en-US" sz="2800" b="1" baseline="30000" dirty="0">
                <a:effectLst>
                  <a:outerShdw blurRad="38100" dist="38100" dir="2700000" algn="tl">
                    <a:srgbClr val="000000">
                      <a:alpha val="43137"/>
                    </a:srgbClr>
                  </a:outerShdw>
                </a:effectLst>
                <a:latin typeface="Pompiere " panose="02000000000000000000" pitchFamily="2" charset="0"/>
              </a:rPr>
              <a:t>st</a:t>
            </a:r>
            <a:r>
              <a:rPr lang="en-US" sz="2800" b="1" dirty="0">
                <a:effectLst>
                  <a:outerShdw blurRad="38100" dist="38100" dir="2700000" algn="tl">
                    <a:srgbClr val="000000">
                      <a:alpha val="43137"/>
                    </a:srgbClr>
                  </a:outerShdw>
                </a:effectLst>
                <a:latin typeface="Pompiere " panose="02000000000000000000" pitchFamily="2" charset="0"/>
              </a:rPr>
              <a:t> 2023 </a:t>
            </a:r>
          </a:p>
        </p:txBody>
      </p:sp>
      <p:sp>
        <p:nvSpPr>
          <p:cNvPr id="13" name="TextBox 12"/>
          <p:cNvSpPr txBox="1"/>
          <p:nvPr/>
        </p:nvSpPr>
        <p:spPr>
          <a:xfrm>
            <a:off x="140442" y="1580702"/>
            <a:ext cx="5574130" cy="7502375"/>
          </a:xfrm>
          <a:prstGeom prst="rect">
            <a:avLst/>
          </a:prstGeom>
          <a:noFill/>
        </p:spPr>
        <p:txBody>
          <a:bodyPr wrap="square" rtlCol="0">
            <a:spAutoFit/>
          </a:bodyPr>
          <a:lstStyle/>
          <a:p>
            <a:pPr>
              <a:lnSpc>
                <a:spcPts val="1600"/>
              </a:lnSpc>
            </a:pPr>
            <a:r>
              <a:rPr lang="en-US" sz="1600" u="sng" dirty="0">
                <a:ea typeface="Open Sans Light" panose="020B0306030504020204" pitchFamily="34" charset="0"/>
                <a:cs typeface="Calibri" panose="020F0502020204030204" pitchFamily="34" charset="0"/>
              </a:rPr>
              <a:t>Principal’s News</a:t>
            </a:r>
          </a:p>
          <a:p>
            <a:pPr>
              <a:lnSpc>
                <a:spcPts val="1600"/>
              </a:lnSpc>
            </a:pPr>
            <a:r>
              <a:rPr lang="en-US" sz="1600" dirty="0">
                <a:ea typeface="Open Sans Light" panose="020B0306030504020204" pitchFamily="34" charset="0"/>
                <a:cs typeface="Calibri" panose="020F0502020204030204" pitchFamily="34" charset="0"/>
              </a:rPr>
              <a:t>Welcome back to a new school week. It’s lovely to see so many smiling faces around the place, with teachers and staff working hard to help students settle into their new learning routines and friendships.</a:t>
            </a:r>
          </a:p>
          <a:p>
            <a:pPr>
              <a:lnSpc>
                <a:spcPts val="1600"/>
              </a:lnSpc>
            </a:pPr>
            <a:endParaRPr lang="en-US" sz="1600" dirty="0">
              <a:ea typeface="Open Sans Light" panose="020B0306030504020204" pitchFamily="34" charset="0"/>
              <a:cs typeface="Calibri" panose="020F0502020204030204" pitchFamily="34" charset="0"/>
            </a:endParaRPr>
          </a:p>
          <a:p>
            <a:pPr>
              <a:lnSpc>
                <a:spcPts val="1600"/>
              </a:lnSpc>
            </a:pPr>
            <a:r>
              <a:rPr lang="en-US" sz="1600" b="1" dirty="0">
                <a:solidFill>
                  <a:srgbClr val="7030A0"/>
                </a:solidFill>
                <a:ea typeface="Open Sans Light" panose="020B0306030504020204" pitchFamily="34" charset="0"/>
                <a:cs typeface="Calibri" panose="020F0502020204030204" pitchFamily="34" charset="0"/>
              </a:rPr>
              <a:t>Tomorrow is Ash Wednesday, a holy day in the church which signifies the beginning of the season of Lent. </a:t>
            </a:r>
            <a:r>
              <a:rPr lang="en-US" sz="1600" b="1" dirty="0">
                <a:solidFill>
                  <a:srgbClr val="7030A0"/>
                </a:solidFill>
                <a:ea typeface="Open Sans Light" panose="020B0306030504020204" pitchFamily="34" charset="0"/>
                <a:cs typeface="Open Sans Light" panose="020B0306030504020204" pitchFamily="34" charset="0"/>
              </a:rPr>
              <a:t> </a:t>
            </a:r>
            <a:r>
              <a:rPr lang="en-US" sz="1600" b="0" i="0" dirty="0">
                <a:solidFill>
                  <a:srgbClr val="202124"/>
                </a:solidFill>
                <a:effectLst/>
              </a:rPr>
              <a:t>Ash Wednesday is </a:t>
            </a:r>
            <a:r>
              <a:rPr lang="en-US" sz="1600" b="1" i="0" dirty="0">
                <a:solidFill>
                  <a:srgbClr val="202124"/>
                </a:solidFill>
                <a:effectLst/>
              </a:rPr>
              <a:t>a solemn reminder of human mortality and the need for reconciliation with God</a:t>
            </a:r>
            <a:r>
              <a:rPr lang="en-US" sz="1600" b="0" i="0" dirty="0">
                <a:solidFill>
                  <a:srgbClr val="202124"/>
                </a:solidFill>
                <a:effectLst/>
              </a:rPr>
              <a:t> and marks the beginning of the penitential Lenten season. It is commonly observed with ashes and fasting.</a:t>
            </a:r>
            <a:endParaRPr lang="en-US" sz="1600" dirty="0">
              <a:ea typeface="Open Sans Light" panose="020B0306030504020204" pitchFamily="34" charset="0"/>
              <a:cs typeface="Calibri" panose="020F0502020204030204" pitchFamily="34" charset="0"/>
            </a:endParaRPr>
          </a:p>
          <a:p>
            <a:pPr>
              <a:lnSpc>
                <a:spcPts val="1600"/>
              </a:lnSpc>
            </a:pPr>
            <a:endParaRPr lang="en-US" sz="1600" dirty="0">
              <a:ea typeface="Open Sans Light" panose="020B0306030504020204" pitchFamily="34" charset="0"/>
              <a:cs typeface="Open Sans Light" panose="020B0306030504020204" pitchFamily="34" charset="0"/>
            </a:endParaRPr>
          </a:p>
          <a:p>
            <a:pPr algn="l"/>
            <a:r>
              <a:rPr lang="en-US" sz="1600" b="1" i="0" dirty="0">
                <a:solidFill>
                  <a:srgbClr val="7030A0"/>
                </a:solidFill>
                <a:effectLst/>
              </a:rPr>
              <a:t>Lent is a season of prayer, fasting and almsgiving that begins with Ash Wednesday and concludes at sundown on Holy Thursday. </a:t>
            </a:r>
            <a:r>
              <a:rPr lang="en-US" sz="1600" b="0" i="0" dirty="0">
                <a:solidFill>
                  <a:srgbClr val="1F2937"/>
                </a:solidFill>
                <a:effectLst/>
              </a:rPr>
              <a:t>At this point, the Easter Triduum begins, and Catholics enter more deeply into the mystery of Christ’s Passion before Easter.</a:t>
            </a:r>
          </a:p>
          <a:p>
            <a:pPr algn="l"/>
            <a:r>
              <a:rPr lang="en-US" sz="1600" b="0" i="0" dirty="0">
                <a:solidFill>
                  <a:srgbClr val="1F2937"/>
                </a:solidFill>
                <a:effectLst/>
              </a:rPr>
              <a:t>Although penance is a calling of every Catholic throughout his or her life, Lent is a season specially marked out for the Church to be ‘united among themselves by common observance’ of it (</a:t>
            </a:r>
            <a:r>
              <a:rPr lang="en-US" sz="1600" b="0" i="1" dirty="0">
                <a:solidFill>
                  <a:srgbClr val="1F2937"/>
                </a:solidFill>
                <a:effectLst/>
              </a:rPr>
              <a:t>Code of Canon Law</a:t>
            </a:r>
            <a:r>
              <a:rPr lang="en-US" sz="1600" b="0" i="0" dirty="0">
                <a:solidFill>
                  <a:srgbClr val="1F2937"/>
                </a:solidFill>
                <a:effectLst/>
              </a:rPr>
              <a:t>, §1249). It is a way of growing in the faith together.</a:t>
            </a:r>
          </a:p>
          <a:p>
            <a:pPr algn="l"/>
            <a:endParaRPr lang="en-US" sz="1600" b="0" i="0" dirty="0">
              <a:solidFill>
                <a:srgbClr val="1F2937"/>
              </a:solidFill>
              <a:effectLst/>
            </a:endParaRPr>
          </a:p>
          <a:p>
            <a:pPr>
              <a:lnSpc>
                <a:spcPts val="1600"/>
              </a:lnSpc>
            </a:pPr>
            <a:r>
              <a:rPr lang="en-US" sz="1600" dirty="0">
                <a:ea typeface="Open Sans Light" panose="020B0306030504020204" pitchFamily="34" charset="0"/>
                <a:cs typeface="Open Sans Light" panose="020B0306030504020204" pitchFamily="34" charset="0"/>
              </a:rPr>
              <a:t>There are three obligations of Lent, that we are called to follow:</a:t>
            </a:r>
          </a:p>
          <a:p>
            <a:pPr marL="285750" indent="-285750">
              <a:lnSpc>
                <a:spcPts val="1600"/>
              </a:lnSpc>
              <a:buFontTx/>
              <a:buChar char="-"/>
            </a:pPr>
            <a:r>
              <a:rPr lang="en-US" sz="1600" b="1" dirty="0">
                <a:ea typeface="Open Sans Light" panose="020B0306030504020204" pitchFamily="34" charset="0"/>
                <a:cs typeface="Open Sans Light" panose="020B0306030504020204" pitchFamily="34" charset="0"/>
              </a:rPr>
              <a:t>Prayer. </a:t>
            </a:r>
            <a:r>
              <a:rPr lang="en-US" sz="1600" dirty="0">
                <a:ea typeface="Open Sans Light" panose="020B0306030504020204" pitchFamily="34" charset="0"/>
                <a:cs typeface="Open Sans Light" panose="020B0306030504020204" pitchFamily="34" charset="0"/>
              </a:rPr>
              <a:t>We are implored to pray more during Lent, praying for and with others.</a:t>
            </a:r>
          </a:p>
          <a:p>
            <a:pPr marL="285750" indent="-285750">
              <a:lnSpc>
                <a:spcPts val="1600"/>
              </a:lnSpc>
              <a:buFontTx/>
              <a:buChar char="-"/>
            </a:pPr>
            <a:r>
              <a:rPr lang="en-US" sz="1600" b="1" dirty="0">
                <a:ea typeface="Open Sans Light" panose="020B0306030504020204" pitchFamily="34" charset="0"/>
                <a:cs typeface="Open Sans Light" panose="020B0306030504020204" pitchFamily="34" charset="0"/>
              </a:rPr>
              <a:t>Fasting. </a:t>
            </a:r>
            <a:r>
              <a:rPr lang="en-US" sz="1600" dirty="0">
                <a:ea typeface="Open Sans Light" panose="020B0306030504020204" pitchFamily="34" charset="0"/>
                <a:cs typeface="Open Sans Light" panose="020B0306030504020204" pitchFamily="34" charset="0"/>
              </a:rPr>
              <a:t>We are asked to give up something that we enjoy as a way of replicating Jesus Christ’s sacrifice in the desert.</a:t>
            </a:r>
          </a:p>
          <a:p>
            <a:pPr marL="285750" indent="-285750">
              <a:lnSpc>
                <a:spcPts val="1600"/>
              </a:lnSpc>
              <a:buFontTx/>
              <a:buChar char="-"/>
            </a:pPr>
            <a:r>
              <a:rPr lang="en-US" sz="1600" b="1" dirty="0">
                <a:ea typeface="Open Sans Light" panose="020B0306030504020204" pitchFamily="34" charset="0"/>
                <a:cs typeface="Open Sans Light" panose="020B0306030504020204" pitchFamily="34" charset="0"/>
              </a:rPr>
              <a:t>Almsgiving. </a:t>
            </a:r>
            <a:r>
              <a:rPr lang="en-US" sz="1600" dirty="0">
                <a:ea typeface="Open Sans Light" panose="020B0306030504020204" pitchFamily="34" charset="0"/>
                <a:cs typeface="Open Sans Light" panose="020B0306030504020204" pitchFamily="34" charset="0"/>
              </a:rPr>
              <a:t>We are asked to give more to others in need, to charities such as Caritas or Project Compassion.</a:t>
            </a:r>
          </a:p>
          <a:p>
            <a:pPr>
              <a:lnSpc>
                <a:spcPts val="1600"/>
              </a:lnSpc>
            </a:pPr>
            <a:endParaRPr lang="en-US" sz="1200" dirty="0">
              <a:latin typeface="Arial Rounded MT Bold" panose="020F0704030504030204" pitchFamily="34" charset="0"/>
              <a:ea typeface="Open Sans Light" panose="020B0306030504020204" pitchFamily="34" charset="0"/>
              <a:cs typeface="Open Sans Light" panose="020B0306030504020204" pitchFamily="34" charset="0"/>
              <a:sym typeface="Wingdings" panose="05000000000000000000" pitchFamily="2" charset="2"/>
            </a:endParaRPr>
          </a:p>
          <a:p>
            <a:pPr>
              <a:lnSpc>
                <a:spcPts val="1600"/>
              </a:lnSpc>
            </a:pPr>
            <a:r>
              <a:rPr lang="en-US" sz="1600" dirty="0">
                <a:latin typeface="Calibri" panose="020F0502020204030204" pitchFamily="34" charset="0"/>
                <a:ea typeface="Open Sans Light" panose="020B0306030504020204" pitchFamily="34" charset="0"/>
                <a:cs typeface="Calibri" panose="020F0502020204030204" pitchFamily="34" charset="0"/>
                <a:sym typeface="Wingdings" panose="05000000000000000000" pitchFamily="2" charset="2"/>
              </a:rPr>
              <a:t>Have a great week ahead- Alison </a:t>
            </a:r>
          </a:p>
          <a:p>
            <a:pPr>
              <a:lnSpc>
                <a:spcPts val="1600"/>
              </a:lnSpc>
            </a:pPr>
            <a:endParaRPr lang="en-US" sz="1200" dirty="0">
              <a:latin typeface="Arial Rounded MT Bold" panose="020F0704030504030204" pitchFamily="34" charset="0"/>
              <a:ea typeface="Open Sans Light" panose="020B0306030504020204" pitchFamily="34" charset="0"/>
              <a:cs typeface="Open Sans Light" panose="020B0306030504020204" pitchFamily="34" charset="0"/>
              <a:sym typeface="Wingdings" panose="05000000000000000000" pitchFamily="2" charset="2"/>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5299"/>
          <a:stretch/>
        </p:blipFill>
        <p:spPr>
          <a:xfrm>
            <a:off x="5559195" y="41690"/>
            <a:ext cx="1243213" cy="1434570"/>
          </a:xfrm>
          <a:prstGeom prst="rect">
            <a:avLst/>
          </a:prstGeom>
        </p:spPr>
      </p:pic>
      <p:pic>
        <p:nvPicPr>
          <p:cNvPr id="21" name="Pictur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443" y="20024"/>
            <a:ext cx="5267325" cy="971083"/>
          </a:xfrm>
          <a:prstGeom prst="rect">
            <a:avLst/>
          </a:prstGeom>
          <a:noFill/>
          <a:ln>
            <a:noFill/>
          </a:ln>
        </p:spPr>
      </p:pic>
      <p:sp>
        <p:nvSpPr>
          <p:cNvPr id="5" name="TextBox 4"/>
          <p:cNvSpPr txBox="1"/>
          <p:nvPr/>
        </p:nvSpPr>
        <p:spPr>
          <a:xfrm>
            <a:off x="295820" y="974508"/>
            <a:ext cx="5418752" cy="561692"/>
          </a:xfrm>
          <a:prstGeom prst="rect">
            <a:avLst/>
          </a:prstGeom>
          <a:noFill/>
        </p:spPr>
        <p:txBody>
          <a:bodyPr wrap="square" rtlCol="0">
            <a:spAutoFit/>
          </a:bodyPr>
          <a:lstStyle/>
          <a:p>
            <a:pPr lvl="0" algn="ctr"/>
            <a:r>
              <a:rPr lang="en-US" sz="1000" dirty="0">
                <a:solidFill>
                  <a:prstClr val="black"/>
                </a:solidFill>
                <a:latin typeface="Arial Rounded MT Bold" panose="020F0704030504030204" pitchFamily="34" charset="0"/>
              </a:rPr>
              <a:t>e: </a:t>
            </a:r>
            <a:r>
              <a:rPr lang="en-US" sz="1000" dirty="0">
                <a:solidFill>
                  <a:prstClr val="black"/>
                </a:solidFill>
                <a:latin typeface="Arial Rounded MT Bold" panose="020F0704030504030204" pitchFamily="34" charset="0"/>
                <a:hlinkClick r:id="rId4"/>
              </a:rPr>
              <a:t>principal@sdbroadmeadows.catholic.edu.au</a:t>
            </a:r>
            <a:r>
              <a:rPr lang="en-US" sz="1000" dirty="0">
                <a:solidFill>
                  <a:prstClr val="black"/>
                </a:solidFill>
                <a:latin typeface="Arial Rounded MT Bold" panose="020F0704030504030204" pitchFamily="34" charset="0"/>
              </a:rPr>
              <a:t>     </a:t>
            </a:r>
          </a:p>
          <a:p>
            <a:pPr lvl="0" algn="ctr"/>
            <a:r>
              <a:rPr lang="en-US" sz="1000" dirty="0">
                <a:solidFill>
                  <a:prstClr val="black"/>
                </a:solidFill>
                <a:latin typeface="Arial Rounded MT Bold" panose="020F0704030504030204" pitchFamily="34" charset="0"/>
              </a:rPr>
              <a:t>w: https://www.sdbroadmeadows.catholic.edu.au</a:t>
            </a:r>
          </a:p>
          <a:p>
            <a:pPr lvl="0" algn="ctr"/>
            <a:r>
              <a:rPr lang="en-US" sz="1050" i="1" dirty="0">
                <a:solidFill>
                  <a:prstClr val="black"/>
                </a:solidFill>
                <a:latin typeface="Arial Rounded MT Bold" panose="020F0704030504030204" pitchFamily="34" charset="0"/>
              </a:rPr>
              <a:t>St. Dominic’s School promotes the safety, wellbeing and inclusion of all children.</a:t>
            </a:r>
            <a:endParaRPr lang="en-AU" sz="1050" i="1"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76760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1533045"/>
          </a:xfrm>
          <a:prstGeom prst="rect">
            <a:avLst/>
          </a:prstGeom>
          <a:solidFill>
            <a:srgbClr val="61B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5299"/>
          <a:stretch/>
        </p:blipFill>
        <p:spPr>
          <a:xfrm>
            <a:off x="5559195" y="41690"/>
            <a:ext cx="1243213" cy="1434570"/>
          </a:xfrm>
          <a:prstGeom prst="rect">
            <a:avLst/>
          </a:prstGeom>
        </p:spPr>
      </p:pic>
      <p:pic>
        <p:nvPicPr>
          <p:cNvPr id="21" name="Pictur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443" y="20024"/>
            <a:ext cx="5267325" cy="971083"/>
          </a:xfrm>
          <a:prstGeom prst="rect">
            <a:avLst/>
          </a:prstGeom>
          <a:noFill/>
          <a:ln>
            <a:noFill/>
          </a:ln>
        </p:spPr>
      </p:pic>
      <p:sp>
        <p:nvSpPr>
          <p:cNvPr id="5" name="TextBox 4"/>
          <p:cNvSpPr txBox="1"/>
          <p:nvPr/>
        </p:nvSpPr>
        <p:spPr>
          <a:xfrm>
            <a:off x="295820" y="974508"/>
            <a:ext cx="5418752" cy="561692"/>
          </a:xfrm>
          <a:prstGeom prst="rect">
            <a:avLst/>
          </a:prstGeom>
          <a:noFill/>
        </p:spPr>
        <p:txBody>
          <a:bodyPr wrap="square" rtlCol="0">
            <a:spAutoFit/>
          </a:bodyPr>
          <a:lstStyle/>
          <a:p>
            <a:pPr lvl="0" algn="ctr"/>
            <a:r>
              <a:rPr lang="en-US" sz="1000" dirty="0">
                <a:solidFill>
                  <a:prstClr val="black"/>
                </a:solidFill>
                <a:latin typeface="Arial Rounded MT Bold" panose="020F0704030504030204" pitchFamily="34" charset="0"/>
              </a:rPr>
              <a:t>e: </a:t>
            </a:r>
            <a:r>
              <a:rPr lang="en-US" sz="1000" dirty="0">
                <a:solidFill>
                  <a:prstClr val="black"/>
                </a:solidFill>
                <a:latin typeface="Arial Rounded MT Bold" panose="020F0704030504030204" pitchFamily="34" charset="0"/>
                <a:hlinkClick r:id="rId4"/>
              </a:rPr>
              <a:t>principal@sdbroadmeadows.catholic.edu.au</a:t>
            </a:r>
            <a:r>
              <a:rPr lang="en-US" sz="1000" dirty="0">
                <a:solidFill>
                  <a:prstClr val="black"/>
                </a:solidFill>
                <a:latin typeface="Arial Rounded MT Bold" panose="020F0704030504030204" pitchFamily="34" charset="0"/>
              </a:rPr>
              <a:t>     </a:t>
            </a:r>
          </a:p>
          <a:p>
            <a:pPr lvl="0" algn="ctr"/>
            <a:r>
              <a:rPr lang="en-US" sz="1000" dirty="0">
                <a:solidFill>
                  <a:prstClr val="black"/>
                </a:solidFill>
                <a:latin typeface="Arial Rounded MT Bold" panose="020F0704030504030204" pitchFamily="34" charset="0"/>
              </a:rPr>
              <a:t>w: https://www.sdbroadmeadows.catholic.edu.au</a:t>
            </a:r>
          </a:p>
          <a:p>
            <a:pPr lvl="0" algn="ctr"/>
            <a:r>
              <a:rPr lang="en-US" sz="1050" i="1" dirty="0">
                <a:solidFill>
                  <a:prstClr val="black"/>
                </a:solidFill>
                <a:latin typeface="Arial Rounded MT Bold" panose="020F0704030504030204" pitchFamily="34" charset="0"/>
              </a:rPr>
              <a:t>St. Dominic’s School promotes the safety, wellbeing and inclusion of all children.</a:t>
            </a:r>
            <a:endParaRPr lang="en-AU" sz="1050" i="1" dirty="0">
              <a:solidFill>
                <a:prstClr val="black"/>
              </a:solidFill>
              <a:latin typeface="Arial Rounded MT Bold" panose="020F0704030504030204" pitchFamily="34" charset="0"/>
            </a:endParaRPr>
          </a:p>
        </p:txBody>
      </p:sp>
      <p:sp>
        <p:nvSpPr>
          <p:cNvPr id="4" name="Title 3">
            <a:extLst>
              <a:ext uri="{FF2B5EF4-FFF2-40B4-BE49-F238E27FC236}">
                <a16:creationId xmlns:a16="http://schemas.microsoft.com/office/drawing/2014/main" id="{1CA6E90A-65F2-4871-8A75-650C4127704B}"/>
              </a:ext>
            </a:extLst>
          </p:cNvPr>
          <p:cNvSpPr>
            <a:spLocks noGrp="1"/>
          </p:cNvSpPr>
          <p:nvPr>
            <p:ph type="title"/>
          </p:nvPr>
        </p:nvSpPr>
        <p:spPr>
          <a:xfrm>
            <a:off x="471487" y="1574736"/>
            <a:ext cx="5915025" cy="349190"/>
          </a:xfrm>
        </p:spPr>
        <p:txBody>
          <a:bodyPr>
            <a:normAutofit/>
          </a:bodyPr>
          <a:lstStyle/>
          <a:p>
            <a:pPr algn="ctr"/>
            <a:r>
              <a:rPr lang="en-AU" sz="1800" b="1" dirty="0">
                <a:solidFill>
                  <a:srgbClr val="FF0000"/>
                </a:solidFill>
              </a:rPr>
              <a:t>Important dates (more dates to follow)</a:t>
            </a:r>
          </a:p>
        </p:txBody>
      </p:sp>
      <p:graphicFrame>
        <p:nvGraphicFramePr>
          <p:cNvPr id="7" name="Table 9">
            <a:extLst>
              <a:ext uri="{FF2B5EF4-FFF2-40B4-BE49-F238E27FC236}">
                <a16:creationId xmlns:a16="http://schemas.microsoft.com/office/drawing/2014/main" id="{87E8B24E-3061-41AF-8859-9FA3B642E1EB}"/>
              </a:ext>
            </a:extLst>
          </p:cNvPr>
          <p:cNvGraphicFramePr>
            <a:graphicFrameLocks noGrp="1"/>
          </p:cNvGraphicFramePr>
          <p:nvPr>
            <p:ph idx="1"/>
            <p:extLst>
              <p:ext uri="{D42A27DB-BD31-4B8C-83A1-F6EECF244321}">
                <p14:modId xmlns:p14="http://schemas.microsoft.com/office/powerpoint/2010/main" val="3157999232"/>
              </p:ext>
            </p:extLst>
          </p:nvPr>
        </p:nvGraphicFramePr>
        <p:xfrm>
          <a:off x="295820" y="1963905"/>
          <a:ext cx="5915024" cy="6807200"/>
        </p:xfrm>
        <a:graphic>
          <a:graphicData uri="http://schemas.openxmlformats.org/drawingml/2006/table">
            <a:tbl>
              <a:tblPr firstRow="1" bandRow="1">
                <a:tableStyleId>{5C22544A-7EE6-4342-B048-85BDC9FD1C3A}</a:tableStyleId>
              </a:tblPr>
              <a:tblGrid>
                <a:gridCol w="1454921">
                  <a:extLst>
                    <a:ext uri="{9D8B030D-6E8A-4147-A177-3AD203B41FA5}">
                      <a16:colId xmlns:a16="http://schemas.microsoft.com/office/drawing/2014/main" val="3573458822"/>
                    </a:ext>
                  </a:extLst>
                </a:gridCol>
                <a:gridCol w="4460103">
                  <a:extLst>
                    <a:ext uri="{9D8B030D-6E8A-4147-A177-3AD203B41FA5}">
                      <a16:colId xmlns:a16="http://schemas.microsoft.com/office/drawing/2014/main" val="1877539249"/>
                    </a:ext>
                  </a:extLst>
                </a:gridCol>
              </a:tblGrid>
              <a:tr h="370840">
                <a:tc>
                  <a:txBody>
                    <a:bodyPr/>
                    <a:lstStyle/>
                    <a:p>
                      <a:r>
                        <a:rPr lang="en-AU" dirty="0"/>
                        <a:t>February 22</a:t>
                      </a:r>
                      <a:r>
                        <a:rPr lang="en-AU" baseline="30000" dirty="0"/>
                        <a:t>nd</a:t>
                      </a:r>
                      <a:endParaRPr lang="en-AU" dirty="0"/>
                    </a:p>
                  </a:txBody>
                  <a:tcPr/>
                </a:tc>
                <a:tc>
                  <a:txBody>
                    <a:bodyPr/>
                    <a:lstStyle/>
                    <a:p>
                      <a:r>
                        <a:rPr lang="en-AU" dirty="0"/>
                        <a:t>No school for Preps</a:t>
                      </a:r>
                    </a:p>
                    <a:p>
                      <a:r>
                        <a:rPr lang="en-AU" dirty="0"/>
                        <a:t>Ash Wednesday</a:t>
                      </a:r>
                    </a:p>
                  </a:txBody>
                  <a:tcPr/>
                </a:tc>
                <a:extLst>
                  <a:ext uri="{0D108BD9-81ED-4DB2-BD59-A6C34878D82A}">
                    <a16:rowId xmlns:a16="http://schemas.microsoft.com/office/drawing/2014/main" val="3290279999"/>
                  </a:ext>
                </a:extLst>
              </a:tr>
              <a:tr h="370840">
                <a:tc>
                  <a:txBody>
                    <a:bodyPr/>
                    <a:lstStyle/>
                    <a:p>
                      <a:r>
                        <a:rPr lang="en-AU" dirty="0"/>
                        <a:t>March 13</a:t>
                      </a:r>
                      <a:r>
                        <a:rPr lang="en-AU" baseline="30000" dirty="0"/>
                        <a:t>th</a:t>
                      </a:r>
                      <a:endParaRPr lang="en-AU" dirty="0"/>
                    </a:p>
                  </a:txBody>
                  <a:tcPr/>
                </a:tc>
                <a:tc>
                  <a:txBody>
                    <a:bodyPr/>
                    <a:lstStyle/>
                    <a:p>
                      <a:r>
                        <a:rPr lang="en-AU" dirty="0"/>
                        <a:t>Labour Day Public Holiday</a:t>
                      </a:r>
                    </a:p>
                  </a:txBody>
                  <a:tcPr/>
                </a:tc>
                <a:extLst>
                  <a:ext uri="{0D108BD9-81ED-4DB2-BD59-A6C34878D82A}">
                    <a16:rowId xmlns:a16="http://schemas.microsoft.com/office/drawing/2014/main" val="1919670705"/>
                  </a:ext>
                </a:extLst>
              </a:tr>
              <a:tr h="370840">
                <a:tc>
                  <a:txBody>
                    <a:bodyPr/>
                    <a:lstStyle/>
                    <a:p>
                      <a:r>
                        <a:rPr lang="en-AU" dirty="0"/>
                        <a:t>March 15</a:t>
                      </a:r>
                      <a:r>
                        <a:rPr lang="en-AU" baseline="30000" dirty="0"/>
                        <a:t>th</a:t>
                      </a:r>
                      <a:r>
                        <a:rPr lang="en-AU" dirty="0"/>
                        <a:t>-27</a:t>
                      </a:r>
                      <a:r>
                        <a:rPr lang="en-AU" baseline="30000" dirty="0"/>
                        <a:t>th</a:t>
                      </a:r>
                      <a:endParaRPr lang="en-AU" dirty="0"/>
                    </a:p>
                  </a:txBody>
                  <a:tcPr/>
                </a:tc>
                <a:tc>
                  <a:txBody>
                    <a:bodyPr/>
                    <a:lstStyle/>
                    <a:p>
                      <a:r>
                        <a:rPr lang="en-AU" dirty="0"/>
                        <a:t>Year 3 and 5 NAPLAN testing</a:t>
                      </a:r>
                    </a:p>
                  </a:txBody>
                  <a:tcPr/>
                </a:tc>
                <a:extLst>
                  <a:ext uri="{0D108BD9-81ED-4DB2-BD59-A6C34878D82A}">
                    <a16:rowId xmlns:a16="http://schemas.microsoft.com/office/drawing/2014/main" val="4229627937"/>
                  </a:ext>
                </a:extLst>
              </a:tr>
              <a:tr h="370840">
                <a:tc>
                  <a:txBody>
                    <a:bodyPr/>
                    <a:lstStyle/>
                    <a:p>
                      <a:r>
                        <a:rPr lang="en-AU" dirty="0"/>
                        <a:t>March 29</a:t>
                      </a:r>
                      <a:r>
                        <a:rPr lang="en-AU" baseline="30000" dirty="0"/>
                        <a:t>th</a:t>
                      </a:r>
                      <a:endParaRPr lang="en-AU" dirty="0"/>
                    </a:p>
                  </a:txBody>
                  <a:tcPr/>
                </a:tc>
                <a:tc>
                  <a:txBody>
                    <a:bodyPr/>
                    <a:lstStyle/>
                    <a:p>
                      <a:r>
                        <a:rPr lang="en-AU" dirty="0"/>
                        <a:t>Parent Teacher Meetings after school</a:t>
                      </a:r>
                    </a:p>
                  </a:txBody>
                  <a:tcPr/>
                </a:tc>
                <a:extLst>
                  <a:ext uri="{0D108BD9-81ED-4DB2-BD59-A6C34878D82A}">
                    <a16:rowId xmlns:a16="http://schemas.microsoft.com/office/drawing/2014/main" val="4125381284"/>
                  </a:ext>
                </a:extLst>
              </a:tr>
              <a:tr h="370840">
                <a:tc>
                  <a:txBody>
                    <a:bodyPr/>
                    <a:lstStyle/>
                    <a:p>
                      <a:r>
                        <a:rPr lang="en-AU" dirty="0"/>
                        <a:t>March 30</a:t>
                      </a:r>
                      <a:r>
                        <a:rPr lang="en-AU" baseline="30000" dirty="0"/>
                        <a:t>th</a:t>
                      </a:r>
                      <a:endParaRPr lang="en-AU" dirty="0"/>
                    </a:p>
                  </a:txBody>
                  <a:tcPr/>
                </a:tc>
                <a:tc>
                  <a:txBody>
                    <a:bodyPr/>
                    <a:lstStyle/>
                    <a:p>
                      <a:r>
                        <a:rPr lang="en-AU" dirty="0"/>
                        <a:t>Parent Teacher Meetings-students finish at 1.30pm</a:t>
                      </a:r>
                    </a:p>
                  </a:txBody>
                  <a:tcPr/>
                </a:tc>
                <a:extLst>
                  <a:ext uri="{0D108BD9-81ED-4DB2-BD59-A6C34878D82A}">
                    <a16:rowId xmlns:a16="http://schemas.microsoft.com/office/drawing/2014/main" val="4018165017"/>
                  </a:ext>
                </a:extLst>
              </a:tr>
              <a:tr h="370840">
                <a:tc>
                  <a:txBody>
                    <a:bodyPr/>
                    <a:lstStyle/>
                    <a:p>
                      <a:r>
                        <a:rPr lang="en-AU" dirty="0"/>
                        <a:t>April 6</a:t>
                      </a:r>
                      <a:r>
                        <a:rPr lang="en-AU" baseline="30000" dirty="0"/>
                        <a:t>th</a:t>
                      </a:r>
                      <a:r>
                        <a:rPr lang="en-AU" dirty="0"/>
                        <a:t> </a:t>
                      </a:r>
                    </a:p>
                  </a:txBody>
                  <a:tcPr/>
                </a:tc>
                <a:tc>
                  <a:txBody>
                    <a:bodyPr/>
                    <a:lstStyle/>
                    <a:p>
                      <a:r>
                        <a:rPr lang="en-AU" dirty="0"/>
                        <a:t>Term 1 finishes- students finish at 1.30pm</a:t>
                      </a:r>
                    </a:p>
                  </a:txBody>
                  <a:tcPr/>
                </a:tc>
                <a:extLst>
                  <a:ext uri="{0D108BD9-81ED-4DB2-BD59-A6C34878D82A}">
                    <a16:rowId xmlns:a16="http://schemas.microsoft.com/office/drawing/2014/main" val="3558390616"/>
                  </a:ext>
                </a:extLst>
              </a:tr>
              <a:tr h="370840">
                <a:tc>
                  <a:txBody>
                    <a:bodyPr/>
                    <a:lstStyle/>
                    <a:p>
                      <a:r>
                        <a:rPr lang="en-AU" dirty="0"/>
                        <a:t>April 7</a:t>
                      </a:r>
                      <a:r>
                        <a:rPr lang="en-AU" baseline="30000" dirty="0"/>
                        <a:t>th</a:t>
                      </a:r>
                      <a:endParaRPr lang="en-AU" dirty="0"/>
                    </a:p>
                  </a:txBody>
                  <a:tcPr/>
                </a:tc>
                <a:tc>
                  <a:txBody>
                    <a:bodyPr/>
                    <a:lstStyle/>
                    <a:p>
                      <a:r>
                        <a:rPr lang="en-AU" dirty="0"/>
                        <a:t>Good Friday</a:t>
                      </a:r>
                    </a:p>
                  </a:txBody>
                  <a:tcPr/>
                </a:tc>
                <a:extLst>
                  <a:ext uri="{0D108BD9-81ED-4DB2-BD59-A6C34878D82A}">
                    <a16:rowId xmlns:a16="http://schemas.microsoft.com/office/drawing/2014/main" val="2180012085"/>
                  </a:ext>
                </a:extLst>
              </a:tr>
              <a:tr h="370840">
                <a:tc>
                  <a:txBody>
                    <a:bodyPr/>
                    <a:lstStyle/>
                    <a:p>
                      <a:r>
                        <a:rPr lang="en-AU" dirty="0"/>
                        <a:t>April 9</a:t>
                      </a:r>
                      <a:r>
                        <a:rPr lang="en-AU" baseline="30000" dirty="0"/>
                        <a:t>th</a:t>
                      </a:r>
                      <a:endParaRPr lang="en-AU" dirty="0"/>
                    </a:p>
                  </a:txBody>
                  <a:tcPr/>
                </a:tc>
                <a:tc>
                  <a:txBody>
                    <a:bodyPr/>
                    <a:lstStyle/>
                    <a:p>
                      <a:r>
                        <a:rPr lang="en-AU" dirty="0"/>
                        <a:t>Easter Sunday</a:t>
                      </a:r>
                    </a:p>
                  </a:txBody>
                  <a:tcPr/>
                </a:tc>
                <a:extLst>
                  <a:ext uri="{0D108BD9-81ED-4DB2-BD59-A6C34878D82A}">
                    <a16:rowId xmlns:a16="http://schemas.microsoft.com/office/drawing/2014/main" val="1678061508"/>
                  </a:ext>
                </a:extLst>
              </a:tr>
              <a:tr h="370840">
                <a:tc>
                  <a:txBody>
                    <a:bodyPr/>
                    <a:lstStyle/>
                    <a:p>
                      <a:r>
                        <a:rPr lang="en-AU" dirty="0"/>
                        <a:t>April 24</a:t>
                      </a:r>
                      <a:r>
                        <a:rPr lang="en-AU" baseline="30000" dirty="0"/>
                        <a:t>th</a:t>
                      </a:r>
                      <a:endParaRPr lang="en-AU" dirty="0"/>
                    </a:p>
                  </a:txBody>
                  <a:tcPr/>
                </a:tc>
                <a:tc>
                  <a:txBody>
                    <a:bodyPr/>
                    <a:lstStyle/>
                    <a:p>
                      <a:r>
                        <a:rPr lang="en-AU" dirty="0"/>
                        <a:t>Term 2 begins</a:t>
                      </a:r>
                    </a:p>
                  </a:txBody>
                  <a:tcPr/>
                </a:tc>
                <a:extLst>
                  <a:ext uri="{0D108BD9-81ED-4DB2-BD59-A6C34878D82A}">
                    <a16:rowId xmlns:a16="http://schemas.microsoft.com/office/drawing/2014/main" val="891020314"/>
                  </a:ext>
                </a:extLst>
              </a:tr>
              <a:tr h="370840">
                <a:tc>
                  <a:txBody>
                    <a:bodyPr/>
                    <a:lstStyle/>
                    <a:p>
                      <a:r>
                        <a:rPr lang="en-AU" dirty="0"/>
                        <a:t>April 25</a:t>
                      </a:r>
                      <a:r>
                        <a:rPr lang="en-AU" baseline="30000" dirty="0"/>
                        <a:t>th</a:t>
                      </a:r>
                      <a:endParaRPr lang="en-AU" dirty="0"/>
                    </a:p>
                  </a:txBody>
                  <a:tcPr/>
                </a:tc>
                <a:tc>
                  <a:txBody>
                    <a:bodyPr/>
                    <a:lstStyle/>
                    <a:p>
                      <a:r>
                        <a:rPr lang="en-AU" dirty="0"/>
                        <a:t>ANZAC Day Public Holiday</a:t>
                      </a:r>
                    </a:p>
                  </a:txBody>
                  <a:tcPr/>
                </a:tc>
                <a:extLst>
                  <a:ext uri="{0D108BD9-81ED-4DB2-BD59-A6C34878D82A}">
                    <a16:rowId xmlns:a16="http://schemas.microsoft.com/office/drawing/2014/main" val="752369706"/>
                  </a:ext>
                </a:extLst>
              </a:tr>
              <a:tr h="370840">
                <a:tc>
                  <a:txBody>
                    <a:bodyPr/>
                    <a:lstStyle/>
                    <a:p>
                      <a:r>
                        <a:rPr lang="en-AU" dirty="0"/>
                        <a:t>April 27</a:t>
                      </a:r>
                      <a:r>
                        <a:rPr lang="en-AU" baseline="30000" dirty="0"/>
                        <a:t>th</a:t>
                      </a:r>
                      <a:r>
                        <a:rPr lang="en-AU" dirty="0"/>
                        <a:t> and 28</a:t>
                      </a:r>
                      <a:r>
                        <a:rPr lang="en-AU" baseline="30000" dirty="0"/>
                        <a:t>th</a:t>
                      </a:r>
                      <a:endParaRPr lang="en-AU" dirty="0"/>
                    </a:p>
                  </a:txBody>
                  <a:tcPr/>
                </a:tc>
                <a:tc>
                  <a:txBody>
                    <a:bodyPr/>
                    <a:lstStyle/>
                    <a:p>
                      <a:r>
                        <a:rPr lang="en-AU" dirty="0"/>
                        <a:t>School Closure Days-Teacher PL</a:t>
                      </a:r>
                    </a:p>
                  </a:txBody>
                  <a:tcPr/>
                </a:tc>
                <a:extLst>
                  <a:ext uri="{0D108BD9-81ED-4DB2-BD59-A6C34878D82A}">
                    <a16:rowId xmlns:a16="http://schemas.microsoft.com/office/drawing/2014/main" val="183552814"/>
                  </a:ext>
                </a:extLst>
              </a:tr>
              <a:tr h="370840">
                <a:tc>
                  <a:txBody>
                    <a:bodyPr/>
                    <a:lstStyle/>
                    <a:p>
                      <a:r>
                        <a:rPr lang="en-AU" dirty="0"/>
                        <a:t>May 1</a:t>
                      </a:r>
                      <a:r>
                        <a:rPr lang="en-AU" baseline="30000" dirty="0"/>
                        <a:t>st</a:t>
                      </a:r>
                      <a:r>
                        <a:rPr lang="en-AU" dirty="0"/>
                        <a:t>-11</a:t>
                      </a:r>
                      <a:r>
                        <a:rPr lang="en-AU" baseline="30000" dirty="0"/>
                        <a:t>th</a:t>
                      </a:r>
                      <a:endParaRPr lang="en-AU" dirty="0"/>
                    </a:p>
                  </a:txBody>
                  <a:tcPr/>
                </a:tc>
                <a:tc>
                  <a:txBody>
                    <a:bodyPr/>
                    <a:lstStyle/>
                    <a:p>
                      <a:r>
                        <a:rPr lang="en-AU" dirty="0"/>
                        <a:t>Year 3/4 swimming</a:t>
                      </a:r>
                    </a:p>
                  </a:txBody>
                  <a:tcPr/>
                </a:tc>
                <a:extLst>
                  <a:ext uri="{0D108BD9-81ED-4DB2-BD59-A6C34878D82A}">
                    <a16:rowId xmlns:a16="http://schemas.microsoft.com/office/drawing/2014/main" val="1970833883"/>
                  </a:ext>
                </a:extLst>
              </a:tr>
              <a:tr h="370840">
                <a:tc>
                  <a:txBody>
                    <a:bodyPr/>
                    <a:lstStyle/>
                    <a:p>
                      <a:r>
                        <a:rPr lang="en-AU" dirty="0"/>
                        <a:t>May 15</a:t>
                      </a:r>
                      <a:r>
                        <a:rPr lang="en-AU" baseline="30000" dirty="0"/>
                        <a:t>th</a:t>
                      </a:r>
                      <a:r>
                        <a:rPr lang="en-AU" dirty="0"/>
                        <a:t>-17</a:t>
                      </a:r>
                      <a:r>
                        <a:rPr lang="en-AU" baseline="30000" dirty="0"/>
                        <a:t>th</a:t>
                      </a:r>
                      <a:endParaRPr lang="en-AU" dirty="0"/>
                    </a:p>
                  </a:txBody>
                  <a:tcPr/>
                </a:tc>
                <a:tc>
                  <a:txBody>
                    <a:bodyPr/>
                    <a:lstStyle/>
                    <a:p>
                      <a:r>
                        <a:rPr lang="en-AU" dirty="0"/>
                        <a:t>Year 5/6 swimming</a:t>
                      </a:r>
                    </a:p>
                  </a:txBody>
                  <a:tcPr/>
                </a:tc>
                <a:extLst>
                  <a:ext uri="{0D108BD9-81ED-4DB2-BD59-A6C34878D82A}">
                    <a16:rowId xmlns:a16="http://schemas.microsoft.com/office/drawing/2014/main" val="1278061392"/>
                  </a:ext>
                </a:extLst>
              </a:tr>
              <a:tr h="370840">
                <a:tc>
                  <a:txBody>
                    <a:bodyPr/>
                    <a:lstStyle/>
                    <a:p>
                      <a:r>
                        <a:rPr lang="en-AU" dirty="0"/>
                        <a:t>June 12</a:t>
                      </a:r>
                      <a:r>
                        <a:rPr lang="en-AU" baseline="30000" dirty="0"/>
                        <a:t>th</a:t>
                      </a:r>
                      <a:endParaRPr lang="en-AU" dirty="0"/>
                    </a:p>
                  </a:txBody>
                  <a:tcPr/>
                </a:tc>
                <a:tc>
                  <a:txBody>
                    <a:bodyPr/>
                    <a:lstStyle/>
                    <a:p>
                      <a:r>
                        <a:rPr lang="en-AU" dirty="0"/>
                        <a:t>Queens Birthday Public Holiday</a:t>
                      </a:r>
                    </a:p>
                  </a:txBody>
                  <a:tcPr/>
                </a:tc>
                <a:extLst>
                  <a:ext uri="{0D108BD9-81ED-4DB2-BD59-A6C34878D82A}">
                    <a16:rowId xmlns:a16="http://schemas.microsoft.com/office/drawing/2014/main" val="2986229686"/>
                  </a:ext>
                </a:extLst>
              </a:tr>
              <a:tr h="370840">
                <a:tc>
                  <a:txBody>
                    <a:bodyPr/>
                    <a:lstStyle/>
                    <a:p>
                      <a:r>
                        <a:rPr lang="en-AU" dirty="0"/>
                        <a:t>June 23</a:t>
                      </a:r>
                      <a:r>
                        <a:rPr lang="en-AU" baseline="30000" dirty="0"/>
                        <a:t>rd</a:t>
                      </a:r>
                      <a:endParaRPr lang="en-AU" dirty="0"/>
                    </a:p>
                  </a:txBody>
                  <a:tcPr/>
                </a:tc>
                <a:tc>
                  <a:txBody>
                    <a:bodyPr/>
                    <a:lstStyle/>
                    <a:p>
                      <a:r>
                        <a:rPr lang="en-AU" dirty="0"/>
                        <a:t>Last day of Term 2</a:t>
                      </a:r>
                    </a:p>
                  </a:txBody>
                  <a:tcPr/>
                </a:tc>
                <a:extLst>
                  <a:ext uri="{0D108BD9-81ED-4DB2-BD59-A6C34878D82A}">
                    <a16:rowId xmlns:a16="http://schemas.microsoft.com/office/drawing/2014/main" val="1413672781"/>
                  </a:ext>
                </a:extLst>
              </a:tr>
              <a:tr h="370840">
                <a:tc>
                  <a:txBody>
                    <a:bodyPr/>
                    <a:lstStyle/>
                    <a:p>
                      <a:r>
                        <a:rPr lang="en-AU" dirty="0"/>
                        <a:t>July 10</a:t>
                      </a:r>
                      <a:r>
                        <a:rPr lang="en-AU" baseline="30000" dirty="0"/>
                        <a:t>th</a:t>
                      </a:r>
                      <a:endParaRPr lang="en-AU" dirty="0"/>
                    </a:p>
                  </a:txBody>
                  <a:tcPr/>
                </a:tc>
                <a:tc>
                  <a:txBody>
                    <a:bodyPr/>
                    <a:lstStyle/>
                    <a:p>
                      <a:r>
                        <a:rPr lang="en-AU" dirty="0"/>
                        <a:t>Term 3 begins</a:t>
                      </a:r>
                    </a:p>
                  </a:txBody>
                  <a:tcPr/>
                </a:tc>
                <a:extLst>
                  <a:ext uri="{0D108BD9-81ED-4DB2-BD59-A6C34878D82A}">
                    <a16:rowId xmlns:a16="http://schemas.microsoft.com/office/drawing/2014/main" val="133070833"/>
                  </a:ext>
                </a:extLst>
              </a:tr>
              <a:tr h="370840">
                <a:tc>
                  <a:txBody>
                    <a:bodyPr/>
                    <a:lstStyle/>
                    <a:p>
                      <a:r>
                        <a:rPr lang="en-AU" dirty="0"/>
                        <a:t>July 22</a:t>
                      </a:r>
                      <a:r>
                        <a:rPr lang="en-AU" baseline="30000" dirty="0"/>
                        <a:t>nd</a:t>
                      </a:r>
                      <a:r>
                        <a:rPr lang="en-AU" dirty="0"/>
                        <a:t> and 23</a:t>
                      </a:r>
                      <a:r>
                        <a:rPr lang="en-AU" baseline="30000" dirty="0"/>
                        <a:t>rd</a:t>
                      </a:r>
                      <a:endParaRPr lang="en-AU" dirty="0"/>
                    </a:p>
                  </a:txBody>
                  <a:tcPr/>
                </a:tc>
                <a:tc>
                  <a:txBody>
                    <a:bodyPr/>
                    <a:lstStyle/>
                    <a:p>
                      <a:r>
                        <a:rPr lang="en-AU" dirty="0"/>
                        <a:t>Sacrament of First Eucharist</a:t>
                      </a:r>
                    </a:p>
                  </a:txBody>
                  <a:tcPr/>
                </a:tc>
                <a:extLst>
                  <a:ext uri="{0D108BD9-81ED-4DB2-BD59-A6C34878D82A}">
                    <a16:rowId xmlns:a16="http://schemas.microsoft.com/office/drawing/2014/main" val="1539224436"/>
                  </a:ext>
                </a:extLst>
              </a:tr>
              <a:tr h="370840">
                <a:tc>
                  <a:txBody>
                    <a:bodyPr/>
                    <a:lstStyle/>
                    <a:p>
                      <a:endParaRPr lang="en-AU" dirty="0"/>
                    </a:p>
                  </a:txBody>
                  <a:tcPr/>
                </a:tc>
                <a:tc>
                  <a:txBody>
                    <a:bodyPr/>
                    <a:lstStyle/>
                    <a:p>
                      <a:endParaRPr lang="en-AU" dirty="0"/>
                    </a:p>
                  </a:txBody>
                  <a:tcPr/>
                </a:tc>
                <a:extLst>
                  <a:ext uri="{0D108BD9-81ED-4DB2-BD59-A6C34878D82A}">
                    <a16:rowId xmlns:a16="http://schemas.microsoft.com/office/drawing/2014/main" val="553550502"/>
                  </a:ext>
                </a:extLst>
              </a:tr>
            </a:tbl>
          </a:graphicData>
        </a:graphic>
      </p:graphicFrame>
    </p:spTree>
    <p:extLst>
      <p:ext uri="{BB962C8B-B14F-4D97-AF65-F5344CB8AC3E}">
        <p14:creationId xmlns:p14="http://schemas.microsoft.com/office/powerpoint/2010/main" val="266977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1533045"/>
          </a:xfrm>
          <a:prstGeom prst="rect">
            <a:avLst/>
          </a:prstGeom>
          <a:solidFill>
            <a:srgbClr val="61B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5299"/>
          <a:stretch/>
        </p:blipFill>
        <p:spPr>
          <a:xfrm>
            <a:off x="5559195" y="41690"/>
            <a:ext cx="1243213" cy="1434570"/>
          </a:xfrm>
          <a:prstGeom prst="rect">
            <a:avLst/>
          </a:prstGeom>
        </p:spPr>
      </p:pic>
      <p:pic>
        <p:nvPicPr>
          <p:cNvPr id="21" name="Picture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443" y="20024"/>
            <a:ext cx="5267325" cy="971083"/>
          </a:xfrm>
          <a:prstGeom prst="rect">
            <a:avLst/>
          </a:prstGeom>
          <a:noFill/>
          <a:ln>
            <a:noFill/>
          </a:ln>
        </p:spPr>
      </p:pic>
      <p:sp>
        <p:nvSpPr>
          <p:cNvPr id="5" name="TextBox 4"/>
          <p:cNvSpPr txBox="1"/>
          <p:nvPr/>
        </p:nvSpPr>
        <p:spPr>
          <a:xfrm>
            <a:off x="295820" y="974508"/>
            <a:ext cx="5418752" cy="561692"/>
          </a:xfrm>
          <a:prstGeom prst="rect">
            <a:avLst/>
          </a:prstGeom>
          <a:noFill/>
        </p:spPr>
        <p:txBody>
          <a:bodyPr wrap="square" rtlCol="0">
            <a:spAutoFit/>
          </a:bodyPr>
          <a:lstStyle/>
          <a:p>
            <a:pPr lvl="0" algn="ctr"/>
            <a:r>
              <a:rPr lang="en-US" sz="1000" dirty="0">
                <a:solidFill>
                  <a:prstClr val="black"/>
                </a:solidFill>
                <a:latin typeface="Arial Rounded MT Bold" panose="020F0704030504030204" pitchFamily="34" charset="0"/>
              </a:rPr>
              <a:t>e: </a:t>
            </a:r>
            <a:r>
              <a:rPr lang="en-US" sz="1000" dirty="0">
                <a:solidFill>
                  <a:prstClr val="black"/>
                </a:solidFill>
                <a:latin typeface="Arial Rounded MT Bold" panose="020F0704030504030204" pitchFamily="34" charset="0"/>
                <a:hlinkClick r:id="rId4"/>
              </a:rPr>
              <a:t>principal@sdbroadmeadows.catholic.edu.au</a:t>
            </a:r>
            <a:r>
              <a:rPr lang="en-US" sz="1000" dirty="0">
                <a:solidFill>
                  <a:prstClr val="black"/>
                </a:solidFill>
                <a:latin typeface="Arial Rounded MT Bold" panose="020F0704030504030204" pitchFamily="34" charset="0"/>
              </a:rPr>
              <a:t>     </a:t>
            </a:r>
          </a:p>
          <a:p>
            <a:pPr lvl="0" algn="ctr"/>
            <a:r>
              <a:rPr lang="en-US" sz="1000" dirty="0">
                <a:solidFill>
                  <a:prstClr val="black"/>
                </a:solidFill>
                <a:latin typeface="Arial Rounded MT Bold" panose="020F0704030504030204" pitchFamily="34" charset="0"/>
              </a:rPr>
              <a:t>w: https://www.sdbroadmeadows.catholic.edu.au</a:t>
            </a:r>
          </a:p>
          <a:p>
            <a:pPr lvl="0" algn="ctr"/>
            <a:r>
              <a:rPr lang="en-US" sz="1050" i="1" dirty="0">
                <a:solidFill>
                  <a:prstClr val="black"/>
                </a:solidFill>
                <a:latin typeface="Arial Rounded MT Bold" panose="020F0704030504030204" pitchFamily="34" charset="0"/>
              </a:rPr>
              <a:t>St. Dominic’s School promotes the safety, wellbeing and inclusion of all children.</a:t>
            </a:r>
            <a:endParaRPr lang="en-AU" sz="1050" i="1" dirty="0">
              <a:solidFill>
                <a:prstClr val="black"/>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2D9C3A55-315E-4FDC-B65F-4B8F96B50191}"/>
              </a:ext>
            </a:extLst>
          </p:cNvPr>
          <p:cNvSpPr txBox="1"/>
          <p:nvPr/>
        </p:nvSpPr>
        <p:spPr>
          <a:xfrm>
            <a:off x="140443" y="1603959"/>
            <a:ext cx="5418752" cy="307777"/>
          </a:xfrm>
          <a:prstGeom prst="rect">
            <a:avLst/>
          </a:prstGeom>
          <a:noFill/>
        </p:spPr>
        <p:txBody>
          <a:bodyPr wrap="square" rtlCol="0">
            <a:spAutoFit/>
          </a:bodyPr>
          <a:lstStyle/>
          <a:p>
            <a:pPr algn="ctr"/>
            <a:r>
              <a:rPr lang="en-US" sz="1400" b="1" u="sng" dirty="0">
                <a:latin typeface="Arial Rounded MT Bold" panose="020F0704030504030204" pitchFamily="34" charset="0"/>
              </a:rPr>
              <a:t>OUR VALUES AWARDS-WEEK 3 TERM 1</a:t>
            </a:r>
          </a:p>
        </p:txBody>
      </p:sp>
      <p:graphicFrame>
        <p:nvGraphicFramePr>
          <p:cNvPr id="16" name="Table 15">
            <a:extLst>
              <a:ext uri="{FF2B5EF4-FFF2-40B4-BE49-F238E27FC236}">
                <a16:creationId xmlns:a16="http://schemas.microsoft.com/office/drawing/2014/main" id="{F104DC45-4824-4864-A3A0-32517926CA87}"/>
              </a:ext>
            </a:extLst>
          </p:cNvPr>
          <p:cNvGraphicFramePr>
            <a:graphicFrameLocks noGrp="1"/>
          </p:cNvGraphicFramePr>
          <p:nvPr>
            <p:extLst>
              <p:ext uri="{D42A27DB-BD31-4B8C-83A1-F6EECF244321}">
                <p14:modId xmlns:p14="http://schemas.microsoft.com/office/powerpoint/2010/main" val="3162513684"/>
              </p:ext>
            </p:extLst>
          </p:nvPr>
        </p:nvGraphicFramePr>
        <p:xfrm>
          <a:off x="140442" y="1961455"/>
          <a:ext cx="6214637" cy="5649334"/>
        </p:xfrm>
        <a:graphic>
          <a:graphicData uri="http://schemas.openxmlformats.org/drawingml/2006/table">
            <a:tbl>
              <a:tblPr firstRow="1" bandRow="1">
                <a:tableStyleId>{5C22544A-7EE6-4342-B048-85BDC9FD1C3A}</a:tableStyleId>
              </a:tblPr>
              <a:tblGrid>
                <a:gridCol w="1647528">
                  <a:extLst>
                    <a:ext uri="{9D8B030D-6E8A-4147-A177-3AD203B41FA5}">
                      <a16:colId xmlns:a16="http://schemas.microsoft.com/office/drawing/2014/main" val="1562226279"/>
                    </a:ext>
                  </a:extLst>
                </a:gridCol>
                <a:gridCol w="2191045">
                  <a:extLst>
                    <a:ext uri="{9D8B030D-6E8A-4147-A177-3AD203B41FA5}">
                      <a16:colId xmlns:a16="http://schemas.microsoft.com/office/drawing/2014/main" val="4094099692"/>
                    </a:ext>
                  </a:extLst>
                </a:gridCol>
                <a:gridCol w="2376064">
                  <a:extLst>
                    <a:ext uri="{9D8B030D-6E8A-4147-A177-3AD203B41FA5}">
                      <a16:colId xmlns:a16="http://schemas.microsoft.com/office/drawing/2014/main" val="2058166486"/>
                    </a:ext>
                  </a:extLst>
                </a:gridCol>
              </a:tblGrid>
              <a:tr h="370265">
                <a:tc>
                  <a:txBody>
                    <a:bodyPr/>
                    <a:lstStyle/>
                    <a:p>
                      <a:r>
                        <a:rPr lang="en-AU" sz="1200" dirty="0"/>
                        <a:t>Class</a:t>
                      </a:r>
                    </a:p>
                  </a:txBody>
                  <a:tcPr/>
                </a:tc>
                <a:tc>
                  <a:txBody>
                    <a:bodyPr/>
                    <a:lstStyle/>
                    <a:p>
                      <a:r>
                        <a:rPr lang="en-AU" sz="1200" dirty="0"/>
                        <a:t>Students</a:t>
                      </a:r>
                    </a:p>
                  </a:txBody>
                  <a:tcPr/>
                </a:tc>
                <a:tc>
                  <a:txBody>
                    <a:bodyPr/>
                    <a:lstStyle/>
                    <a:p>
                      <a:endParaRPr lang="en-AU" sz="1200" dirty="0"/>
                    </a:p>
                  </a:txBody>
                  <a:tcPr/>
                </a:tc>
                <a:extLst>
                  <a:ext uri="{0D108BD9-81ED-4DB2-BD59-A6C34878D82A}">
                    <a16:rowId xmlns:a16="http://schemas.microsoft.com/office/drawing/2014/main" val="1072851269"/>
                  </a:ext>
                </a:extLst>
              </a:tr>
              <a:tr h="292631">
                <a:tc>
                  <a:txBody>
                    <a:bodyPr/>
                    <a:lstStyle/>
                    <a:p>
                      <a:pPr algn="ctr" rtl="0" fontAlgn="b"/>
                      <a:r>
                        <a:rPr lang="en-AU" sz="1350" b="1" dirty="0">
                          <a:effectLst/>
                          <a:latin typeface="+mn-lt"/>
                        </a:rPr>
                        <a:t>Prep M</a:t>
                      </a:r>
                    </a:p>
                  </a:txBody>
                  <a:tcPr marL="28575" marR="28575" marT="19050" marB="19050" anchor="b"/>
                </a:tc>
                <a:tc>
                  <a:txBody>
                    <a:bodyPr/>
                    <a:lstStyle/>
                    <a:p>
                      <a:pPr rtl="0" fontAlgn="b"/>
                      <a:r>
                        <a:rPr lang="en-AU" dirty="0">
                          <a:effectLst/>
                        </a:rPr>
                        <a:t>Dylan T</a:t>
                      </a:r>
                    </a:p>
                  </a:txBody>
                  <a:tcPr marL="28575" marR="28575" marT="19050" marB="19050" anchor="b"/>
                </a:tc>
                <a:tc>
                  <a:txBody>
                    <a:bodyPr/>
                    <a:lstStyle/>
                    <a:p>
                      <a:pPr rtl="0" fontAlgn="b"/>
                      <a:r>
                        <a:rPr lang="en-AU" dirty="0">
                          <a:solidFill>
                            <a:srgbClr val="222222"/>
                          </a:solidFill>
                          <a:effectLst/>
                        </a:rPr>
                        <a:t>Anastasia F</a:t>
                      </a:r>
                    </a:p>
                  </a:txBody>
                  <a:tcPr marL="28575" marR="28575" marT="19050" marB="19050" anchor="b"/>
                </a:tc>
                <a:extLst>
                  <a:ext uri="{0D108BD9-81ED-4DB2-BD59-A6C34878D82A}">
                    <a16:rowId xmlns:a16="http://schemas.microsoft.com/office/drawing/2014/main" val="3172739726"/>
                  </a:ext>
                </a:extLst>
              </a:tr>
              <a:tr h="292631">
                <a:tc>
                  <a:txBody>
                    <a:bodyPr/>
                    <a:lstStyle/>
                    <a:p>
                      <a:pPr algn="ctr" rtl="0" fontAlgn="b"/>
                      <a:r>
                        <a:rPr lang="en-AU" sz="1350" b="1" dirty="0">
                          <a:effectLst/>
                          <a:latin typeface="+mn-lt"/>
                        </a:rPr>
                        <a:t>Prep N</a:t>
                      </a:r>
                    </a:p>
                  </a:txBody>
                  <a:tcPr marL="28575" marR="28575" marT="19050" marB="19050" anchor="b"/>
                </a:tc>
                <a:tc>
                  <a:txBody>
                    <a:bodyPr/>
                    <a:lstStyle/>
                    <a:p>
                      <a:pPr rtl="0" fontAlgn="b"/>
                      <a:r>
                        <a:rPr lang="en-AU">
                          <a:effectLst/>
                        </a:rPr>
                        <a:t>Joseph M</a:t>
                      </a:r>
                    </a:p>
                  </a:txBody>
                  <a:tcPr marL="28575" marR="28575" marT="19050" marB="19050" anchor="b"/>
                </a:tc>
                <a:tc>
                  <a:txBody>
                    <a:bodyPr/>
                    <a:lstStyle/>
                    <a:p>
                      <a:pPr rtl="0" fontAlgn="b"/>
                      <a:r>
                        <a:rPr lang="en-AU">
                          <a:effectLst/>
                        </a:rPr>
                        <a:t>Onita G</a:t>
                      </a:r>
                    </a:p>
                  </a:txBody>
                  <a:tcPr marL="28575" marR="28575" marT="19050" marB="19050" anchor="b"/>
                </a:tc>
                <a:extLst>
                  <a:ext uri="{0D108BD9-81ED-4DB2-BD59-A6C34878D82A}">
                    <a16:rowId xmlns:a16="http://schemas.microsoft.com/office/drawing/2014/main" val="628442564"/>
                  </a:ext>
                </a:extLst>
              </a:tr>
              <a:tr h="292631">
                <a:tc>
                  <a:txBody>
                    <a:bodyPr/>
                    <a:lstStyle/>
                    <a:p>
                      <a:pPr algn="ctr" rtl="0" fontAlgn="b"/>
                      <a:r>
                        <a:rPr lang="en-AU" sz="1350" b="1" dirty="0">
                          <a:effectLst/>
                          <a:latin typeface="+mn-lt"/>
                        </a:rPr>
                        <a:t>1/2K</a:t>
                      </a:r>
                    </a:p>
                  </a:txBody>
                  <a:tcPr marL="28575" marR="28575" marT="19050" marB="19050" anchor="b"/>
                </a:tc>
                <a:tc>
                  <a:txBody>
                    <a:bodyPr/>
                    <a:lstStyle/>
                    <a:p>
                      <a:pPr rtl="0" fontAlgn="b"/>
                      <a:r>
                        <a:rPr lang="en-AU">
                          <a:solidFill>
                            <a:srgbClr val="222222"/>
                          </a:solidFill>
                          <a:effectLst/>
                        </a:rPr>
                        <a:t>Eshaya</a:t>
                      </a:r>
                    </a:p>
                  </a:txBody>
                  <a:tcPr marL="28575" marR="28575" marT="19050" marB="19050" anchor="b"/>
                </a:tc>
                <a:tc>
                  <a:txBody>
                    <a:bodyPr/>
                    <a:lstStyle/>
                    <a:p>
                      <a:pPr rtl="0" fontAlgn="b"/>
                      <a:r>
                        <a:rPr lang="en-AU">
                          <a:effectLst/>
                        </a:rPr>
                        <a:t>Keikilani</a:t>
                      </a:r>
                    </a:p>
                  </a:txBody>
                  <a:tcPr marL="28575" marR="28575" marT="19050" marB="19050" anchor="b"/>
                </a:tc>
                <a:extLst>
                  <a:ext uri="{0D108BD9-81ED-4DB2-BD59-A6C34878D82A}">
                    <a16:rowId xmlns:a16="http://schemas.microsoft.com/office/drawing/2014/main" val="827444070"/>
                  </a:ext>
                </a:extLst>
              </a:tr>
              <a:tr h="292631">
                <a:tc>
                  <a:txBody>
                    <a:bodyPr/>
                    <a:lstStyle/>
                    <a:p>
                      <a:pPr algn="ctr" rtl="0" fontAlgn="b"/>
                      <a:r>
                        <a:rPr lang="en-AU" sz="1350" b="1" dirty="0">
                          <a:effectLst/>
                          <a:latin typeface="+mn-lt"/>
                        </a:rPr>
                        <a:t>1/2L</a:t>
                      </a:r>
                    </a:p>
                  </a:txBody>
                  <a:tcPr marL="28575" marR="28575" marT="19050" marB="19050" anchor="b"/>
                </a:tc>
                <a:tc>
                  <a:txBody>
                    <a:bodyPr/>
                    <a:lstStyle/>
                    <a:p>
                      <a:pPr rtl="0" fontAlgn="b"/>
                      <a:r>
                        <a:rPr lang="en-AU">
                          <a:effectLst/>
                        </a:rPr>
                        <a:t>Jozef </a:t>
                      </a:r>
                    </a:p>
                  </a:txBody>
                  <a:tcPr marL="28575" marR="28575" marT="19050" marB="19050" anchor="b"/>
                </a:tc>
                <a:tc>
                  <a:txBody>
                    <a:bodyPr/>
                    <a:lstStyle/>
                    <a:p>
                      <a:pPr rtl="0" fontAlgn="b"/>
                      <a:r>
                        <a:rPr lang="en-AU">
                          <a:solidFill>
                            <a:srgbClr val="222222"/>
                          </a:solidFill>
                          <a:effectLst/>
                        </a:rPr>
                        <a:t>Marian</a:t>
                      </a:r>
                    </a:p>
                  </a:txBody>
                  <a:tcPr marL="28575" marR="28575" marT="19050" marB="19050" anchor="b"/>
                </a:tc>
                <a:extLst>
                  <a:ext uri="{0D108BD9-81ED-4DB2-BD59-A6C34878D82A}">
                    <a16:rowId xmlns:a16="http://schemas.microsoft.com/office/drawing/2014/main" val="4140576544"/>
                  </a:ext>
                </a:extLst>
              </a:tr>
              <a:tr h="292631">
                <a:tc>
                  <a:txBody>
                    <a:bodyPr/>
                    <a:lstStyle/>
                    <a:p>
                      <a:pPr algn="ctr" rtl="0" fontAlgn="b"/>
                      <a:r>
                        <a:rPr lang="en-AU" sz="1350" b="1" dirty="0">
                          <a:effectLst/>
                          <a:latin typeface="+mn-lt"/>
                        </a:rPr>
                        <a:t>3/4I</a:t>
                      </a:r>
                    </a:p>
                  </a:txBody>
                  <a:tcPr marL="28575" marR="28575" marT="19050" marB="19050" anchor="b"/>
                </a:tc>
                <a:tc>
                  <a:txBody>
                    <a:bodyPr/>
                    <a:lstStyle/>
                    <a:p>
                      <a:pPr rtl="0" fontAlgn="b"/>
                      <a:r>
                        <a:rPr lang="en-AU">
                          <a:effectLst/>
                        </a:rPr>
                        <a:t>Liron</a:t>
                      </a:r>
                    </a:p>
                  </a:txBody>
                  <a:tcPr marL="28575" marR="28575" marT="19050" marB="19050" anchor="b"/>
                </a:tc>
                <a:tc>
                  <a:txBody>
                    <a:bodyPr/>
                    <a:lstStyle/>
                    <a:p>
                      <a:pPr rtl="0" fontAlgn="b"/>
                      <a:r>
                        <a:rPr lang="en-AU">
                          <a:effectLst/>
                        </a:rPr>
                        <a:t>Jennifer</a:t>
                      </a:r>
                    </a:p>
                  </a:txBody>
                  <a:tcPr marL="28575" marR="28575" marT="19050" marB="19050" anchor="b"/>
                </a:tc>
                <a:extLst>
                  <a:ext uri="{0D108BD9-81ED-4DB2-BD59-A6C34878D82A}">
                    <a16:rowId xmlns:a16="http://schemas.microsoft.com/office/drawing/2014/main" val="1076976491"/>
                  </a:ext>
                </a:extLst>
              </a:tr>
              <a:tr h="292631">
                <a:tc>
                  <a:txBody>
                    <a:bodyPr/>
                    <a:lstStyle/>
                    <a:p>
                      <a:pPr algn="ctr" rtl="0" fontAlgn="b"/>
                      <a:r>
                        <a:rPr lang="en-AU" sz="1350" b="1" dirty="0">
                          <a:effectLst/>
                          <a:latin typeface="+mn-lt"/>
                        </a:rPr>
                        <a:t>3/4J</a:t>
                      </a:r>
                    </a:p>
                  </a:txBody>
                  <a:tcPr marL="28575" marR="28575" marT="19050" marB="19050" anchor="b"/>
                </a:tc>
                <a:tc>
                  <a:txBody>
                    <a:bodyPr/>
                    <a:lstStyle/>
                    <a:p>
                      <a:pPr rtl="0" fontAlgn="b"/>
                      <a:r>
                        <a:rPr lang="en-AU">
                          <a:solidFill>
                            <a:srgbClr val="222222"/>
                          </a:solidFill>
                          <a:effectLst/>
                        </a:rPr>
                        <a:t>Jedediah</a:t>
                      </a:r>
                    </a:p>
                  </a:txBody>
                  <a:tcPr marL="28575" marR="28575" marT="19050" marB="19050" anchor="b"/>
                </a:tc>
                <a:tc>
                  <a:txBody>
                    <a:bodyPr/>
                    <a:lstStyle/>
                    <a:p>
                      <a:pPr rtl="0" fontAlgn="b"/>
                      <a:r>
                        <a:rPr lang="en-AU">
                          <a:effectLst/>
                        </a:rPr>
                        <a:t>Eluney</a:t>
                      </a:r>
                    </a:p>
                  </a:txBody>
                  <a:tcPr marL="28575" marR="28575" marT="19050" marB="19050" anchor="b"/>
                </a:tc>
                <a:extLst>
                  <a:ext uri="{0D108BD9-81ED-4DB2-BD59-A6C34878D82A}">
                    <a16:rowId xmlns:a16="http://schemas.microsoft.com/office/drawing/2014/main" val="2236304"/>
                  </a:ext>
                </a:extLst>
              </a:tr>
              <a:tr h="292631">
                <a:tc>
                  <a:txBody>
                    <a:bodyPr/>
                    <a:lstStyle/>
                    <a:p>
                      <a:pPr algn="ctr" rtl="0" fontAlgn="b"/>
                      <a:r>
                        <a:rPr lang="en-AU" sz="1350" b="1" dirty="0">
                          <a:effectLst/>
                          <a:latin typeface="+mn-lt"/>
                        </a:rPr>
                        <a:t>3/4O</a:t>
                      </a:r>
                    </a:p>
                  </a:txBody>
                  <a:tcPr marL="28575" marR="28575" marT="19050" marB="19050" anchor="b"/>
                </a:tc>
                <a:tc>
                  <a:txBody>
                    <a:bodyPr/>
                    <a:lstStyle/>
                    <a:p>
                      <a:pPr rtl="0" fontAlgn="b"/>
                      <a:r>
                        <a:rPr lang="en-AU">
                          <a:effectLst/>
                        </a:rPr>
                        <a:t>Caitlyn</a:t>
                      </a:r>
                    </a:p>
                  </a:txBody>
                  <a:tcPr marL="28575" marR="28575" marT="19050" marB="19050" anchor="b"/>
                </a:tc>
                <a:tc>
                  <a:txBody>
                    <a:bodyPr/>
                    <a:lstStyle/>
                    <a:p>
                      <a:pPr rtl="0" fontAlgn="b"/>
                      <a:r>
                        <a:rPr lang="en-AU">
                          <a:effectLst/>
                        </a:rPr>
                        <a:t>Marli</a:t>
                      </a:r>
                    </a:p>
                  </a:txBody>
                  <a:tcPr marL="28575" marR="28575" marT="19050" marB="19050" anchor="b"/>
                </a:tc>
                <a:extLst>
                  <a:ext uri="{0D108BD9-81ED-4DB2-BD59-A6C34878D82A}">
                    <a16:rowId xmlns:a16="http://schemas.microsoft.com/office/drawing/2014/main" val="1359235466"/>
                  </a:ext>
                </a:extLst>
              </a:tr>
              <a:tr h="292631">
                <a:tc>
                  <a:txBody>
                    <a:bodyPr/>
                    <a:lstStyle/>
                    <a:p>
                      <a:pPr algn="ctr" rtl="0" fontAlgn="b"/>
                      <a:r>
                        <a:rPr lang="en-AU" sz="1350" b="1" dirty="0">
                          <a:effectLst/>
                          <a:latin typeface="+mn-lt"/>
                        </a:rPr>
                        <a:t>3/4P</a:t>
                      </a:r>
                    </a:p>
                  </a:txBody>
                  <a:tcPr marL="28575" marR="28575" marT="19050" marB="19050" anchor="b"/>
                </a:tc>
                <a:tc>
                  <a:txBody>
                    <a:bodyPr/>
                    <a:lstStyle/>
                    <a:p>
                      <a:pPr rtl="0" fontAlgn="b"/>
                      <a:r>
                        <a:rPr lang="en-AU">
                          <a:solidFill>
                            <a:srgbClr val="222222"/>
                          </a:solidFill>
                          <a:effectLst/>
                        </a:rPr>
                        <a:t>An Thu</a:t>
                      </a:r>
                    </a:p>
                  </a:txBody>
                  <a:tcPr marL="28575" marR="28575" marT="19050" marB="19050" anchor="b"/>
                </a:tc>
                <a:tc>
                  <a:txBody>
                    <a:bodyPr/>
                    <a:lstStyle/>
                    <a:p>
                      <a:pPr rtl="0" fontAlgn="b"/>
                      <a:r>
                        <a:rPr lang="en-AU" b="0">
                          <a:effectLst/>
                          <a:latin typeface="Roboto" panose="02000000000000000000" pitchFamily="2" charset="0"/>
                        </a:rPr>
                        <a:t>Abby Gurung</a:t>
                      </a:r>
                    </a:p>
                  </a:txBody>
                  <a:tcPr marL="28575" marR="28575" marT="19050" marB="19050" anchor="b"/>
                </a:tc>
                <a:extLst>
                  <a:ext uri="{0D108BD9-81ED-4DB2-BD59-A6C34878D82A}">
                    <a16:rowId xmlns:a16="http://schemas.microsoft.com/office/drawing/2014/main" val="2839721091"/>
                  </a:ext>
                </a:extLst>
              </a:tr>
              <a:tr h="292631">
                <a:tc>
                  <a:txBody>
                    <a:bodyPr/>
                    <a:lstStyle/>
                    <a:p>
                      <a:pPr algn="ctr" rtl="0" fontAlgn="b"/>
                      <a:r>
                        <a:rPr lang="en-AU" sz="1350" b="1" dirty="0">
                          <a:effectLst/>
                          <a:latin typeface="+mn-lt"/>
                        </a:rPr>
                        <a:t>5/6 H</a:t>
                      </a:r>
                    </a:p>
                  </a:txBody>
                  <a:tcPr marL="28575" marR="28575" marT="19050" marB="19050" anchor="b"/>
                </a:tc>
                <a:tc>
                  <a:txBody>
                    <a:bodyPr/>
                    <a:lstStyle/>
                    <a:p>
                      <a:pPr rtl="0" fontAlgn="b"/>
                      <a:r>
                        <a:rPr lang="en-AU">
                          <a:effectLst/>
                        </a:rPr>
                        <a:t>Jaycob</a:t>
                      </a:r>
                    </a:p>
                  </a:txBody>
                  <a:tcPr marL="28575" marR="28575" marT="19050" marB="19050" anchor="b"/>
                </a:tc>
                <a:tc>
                  <a:txBody>
                    <a:bodyPr/>
                    <a:lstStyle/>
                    <a:p>
                      <a:pPr rtl="0" fontAlgn="b"/>
                      <a:r>
                        <a:rPr lang="en-AU">
                          <a:effectLst/>
                        </a:rPr>
                        <a:t>Andrew</a:t>
                      </a:r>
                    </a:p>
                  </a:txBody>
                  <a:tcPr marL="28575" marR="28575" marT="19050" marB="19050" anchor="b"/>
                </a:tc>
                <a:extLst>
                  <a:ext uri="{0D108BD9-81ED-4DB2-BD59-A6C34878D82A}">
                    <a16:rowId xmlns:a16="http://schemas.microsoft.com/office/drawing/2014/main" val="482342623"/>
                  </a:ext>
                </a:extLst>
              </a:tr>
              <a:tr h="292631">
                <a:tc>
                  <a:txBody>
                    <a:bodyPr/>
                    <a:lstStyle/>
                    <a:p>
                      <a:pPr algn="ctr" rtl="0" fontAlgn="b"/>
                      <a:r>
                        <a:rPr lang="en-AU" sz="1350" b="1">
                          <a:effectLst/>
                          <a:latin typeface="+mn-lt"/>
                        </a:rPr>
                        <a:t>5/6 R</a:t>
                      </a:r>
                    </a:p>
                  </a:txBody>
                  <a:tcPr marL="28575" marR="28575" marT="19050" marB="19050" anchor="b"/>
                </a:tc>
                <a:tc>
                  <a:txBody>
                    <a:bodyPr/>
                    <a:lstStyle/>
                    <a:p>
                      <a:pPr rtl="0" fontAlgn="b"/>
                      <a:r>
                        <a:rPr lang="en-AU">
                          <a:solidFill>
                            <a:srgbClr val="222222"/>
                          </a:solidFill>
                          <a:effectLst/>
                        </a:rPr>
                        <a:t>David C</a:t>
                      </a:r>
                    </a:p>
                  </a:txBody>
                  <a:tcPr marL="28575" marR="28575" marT="19050" marB="19050" anchor="b"/>
                </a:tc>
                <a:tc>
                  <a:txBody>
                    <a:bodyPr/>
                    <a:lstStyle/>
                    <a:p>
                      <a:pPr rtl="0" fontAlgn="b"/>
                      <a:r>
                        <a:rPr lang="en-AU" b="0">
                          <a:effectLst/>
                          <a:latin typeface="Roboto" panose="02000000000000000000" pitchFamily="2" charset="0"/>
                        </a:rPr>
                        <a:t>Kadeli </a:t>
                      </a:r>
                    </a:p>
                  </a:txBody>
                  <a:tcPr marL="28575" marR="28575" marT="19050" marB="19050" anchor="b"/>
                </a:tc>
                <a:extLst>
                  <a:ext uri="{0D108BD9-81ED-4DB2-BD59-A6C34878D82A}">
                    <a16:rowId xmlns:a16="http://schemas.microsoft.com/office/drawing/2014/main" val="1642412268"/>
                  </a:ext>
                </a:extLst>
              </a:tr>
              <a:tr h="292631">
                <a:tc>
                  <a:txBody>
                    <a:bodyPr/>
                    <a:lstStyle/>
                    <a:p>
                      <a:pPr algn="ctr" rtl="0" fontAlgn="b"/>
                      <a:r>
                        <a:rPr lang="en-AU" sz="1350" b="1" dirty="0">
                          <a:effectLst/>
                          <a:latin typeface="+mn-lt"/>
                        </a:rPr>
                        <a:t>5/6 S</a:t>
                      </a:r>
                    </a:p>
                  </a:txBody>
                  <a:tcPr marL="28575" marR="28575" marT="19050" marB="19050" anchor="b"/>
                </a:tc>
                <a:tc>
                  <a:txBody>
                    <a:bodyPr/>
                    <a:lstStyle/>
                    <a:p>
                      <a:pPr rtl="0" fontAlgn="b"/>
                      <a:r>
                        <a:rPr lang="en-AU" dirty="0">
                          <a:solidFill>
                            <a:srgbClr val="222222"/>
                          </a:solidFill>
                          <a:effectLst/>
                        </a:rPr>
                        <a:t>Reinhart C</a:t>
                      </a:r>
                    </a:p>
                  </a:txBody>
                  <a:tcPr marL="28575" marR="28575" marT="19050" marB="19050" anchor="b"/>
                </a:tc>
                <a:tc>
                  <a:txBody>
                    <a:bodyPr/>
                    <a:lstStyle/>
                    <a:p>
                      <a:pPr rtl="0" fontAlgn="b"/>
                      <a:r>
                        <a:rPr lang="en-AU" dirty="0">
                          <a:solidFill>
                            <a:srgbClr val="222222"/>
                          </a:solidFill>
                          <a:effectLst/>
                        </a:rPr>
                        <a:t>Marcie </a:t>
                      </a:r>
                    </a:p>
                  </a:txBody>
                  <a:tcPr marL="28575" marR="28575" marT="19050" marB="19050" anchor="b"/>
                </a:tc>
                <a:extLst>
                  <a:ext uri="{0D108BD9-81ED-4DB2-BD59-A6C34878D82A}">
                    <a16:rowId xmlns:a16="http://schemas.microsoft.com/office/drawing/2014/main" val="521911580"/>
                  </a:ext>
                </a:extLst>
              </a:tr>
              <a:tr h="385492">
                <a:tc>
                  <a:txBody>
                    <a:bodyPr/>
                    <a:lstStyle/>
                    <a:p>
                      <a:pPr algn="ctr"/>
                      <a:r>
                        <a:rPr lang="en-US" sz="1350" b="1" dirty="0" err="1">
                          <a:solidFill>
                            <a:schemeClr val="tx1"/>
                          </a:solidFill>
                          <a:latin typeface="+mn-lt"/>
                        </a:rPr>
                        <a:t>Mrs</a:t>
                      </a:r>
                      <a:r>
                        <a:rPr lang="en-US" sz="1350" b="1" dirty="0">
                          <a:solidFill>
                            <a:schemeClr val="tx1"/>
                          </a:solidFill>
                          <a:latin typeface="+mn-lt"/>
                        </a:rPr>
                        <a:t> Burnett</a:t>
                      </a:r>
                      <a:endParaRPr lang="en-AU" sz="1350" b="1" dirty="0">
                        <a:solidFill>
                          <a:schemeClr val="tx1"/>
                        </a:solidFill>
                        <a:latin typeface="+mn-lt"/>
                      </a:endParaRPr>
                    </a:p>
                  </a:txBody>
                  <a:tcPr/>
                </a:tc>
                <a:tc>
                  <a:txBody>
                    <a:bodyPr/>
                    <a:lstStyle/>
                    <a:p>
                      <a:pPr rtl="0" fontAlgn="b"/>
                      <a:r>
                        <a:rPr lang="en-AU" sz="1400" dirty="0">
                          <a:solidFill>
                            <a:srgbClr val="222222"/>
                          </a:solidFill>
                          <a:effectLst/>
                        </a:rPr>
                        <a:t>Gabriella M</a:t>
                      </a:r>
                    </a:p>
                  </a:txBody>
                  <a:tcPr marL="28575" marR="28575" marT="19050" marB="19050" anchor="b"/>
                </a:tc>
                <a:tc>
                  <a:txBody>
                    <a:bodyPr/>
                    <a:lstStyle/>
                    <a:p>
                      <a:pPr rtl="0" fontAlgn="b"/>
                      <a:r>
                        <a:rPr lang="en-AU" sz="1400" dirty="0" err="1">
                          <a:solidFill>
                            <a:srgbClr val="222222"/>
                          </a:solidFill>
                          <a:effectLst/>
                        </a:rPr>
                        <a:t>Tuleen</a:t>
                      </a:r>
                      <a:endParaRPr lang="en-AU" sz="1400" dirty="0">
                        <a:solidFill>
                          <a:srgbClr val="222222"/>
                        </a:solidFill>
                        <a:effectLst/>
                      </a:endParaRPr>
                    </a:p>
                  </a:txBody>
                  <a:tcPr marL="28575" marR="28575" marT="19050" marB="19050" anchor="b"/>
                </a:tc>
                <a:extLst>
                  <a:ext uri="{0D108BD9-81ED-4DB2-BD59-A6C34878D82A}">
                    <a16:rowId xmlns:a16="http://schemas.microsoft.com/office/drawing/2014/main" val="2270338637"/>
                  </a:ext>
                </a:extLst>
              </a:tr>
              <a:tr h="385492">
                <a:tc>
                  <a:txBody>
                    <a:bodyPr/>
                    <a:lstStyle/>
                    <a:p>
                      <a:pPr algn="ctr"/>
                      <a:r>
                        <a:rPr lang="en-US" sz="1350" b="1" dirty="0" err="1">
                          <a:solidFill>
                            <a:schemeClr val="tx1"/>
                          </a:solidFill>
                          <a:latin typeface="+mn-lt"/>
                        </a:rPr>
                        <a:t>Ms</a:t>
                      </a:r>
                      <a:r>
                        <a:rPr lang="en-US" sz="1350" b="1" dirty="0">
                          <a:solidFill>
                            <a:schemeClr val="tx1"/>
                          </a:solidFill>
                          <a:latin typeface="+mn-lt"/>
                        </a:rPr>
                        <a:t> Bretag</a:t>
                      </a:r>
                      <a:endParaRPr lang="en-AU" sz="1350" b="1" dirty="0">
                        <a:solidFill>
                          <a:schemeClr val="tx1"/>
                        </a:solidFill>
                        <a:latin typeface="+mn-lt"/>
                      </a:endParaRPr>
                    </a:p>
                  </a:txBody>
                  <a:tcPr/>
                </a:tc>
                <a:tc>
                  <a:txBody>
                    <a:bodyPr/>
                    <a:lstStyle/>
                    <a:p>
                      <a:pPr rtl="0" fontAlgn="b"/>
                      <a:r>
                        <a:rPr lang="en-AU" sz="1400" dirty="0">
                          <a:solidFill>
                            <a:srgbClr val="222222"/>
                          </a:solidFill>
                          <a:effectLst/>
                        </a:rPr>
                        <a:t>Margarita</a:t>
                      </a:r>
                    </a:p>
                  </a:txBody>
                  <a:tcPr marL="28575" marR="28575" marT="19050" marB="19050" anchor="b"/>
                </a:tc>
                <a:tc>
                  <a:txBody>
                    <a:bodyPr/>
                    <a:lstStyle/>
                    <a:p>
                      <a:pPr rtl="0" fontAlgn="b"/>
                      <a:r>
                        <a:rPr lang="en-AU" sz="1400" dirty="0">
                          <a:effectLst/>
                        </a:rPr>
                        <a:t>Victor</a:t>
                      </a:r>
                    </a:p>
                  </a:txBody>
                  <a:tcPr marL="28575" marR="28575" marT="19050" marB="19050" anchor="b"/>
                </a:tc>
                <a:extLst>
                  <a:ext uri="{0D108BD9-81ED-4DB2-BD59-A6C34878D82A}">
                    <a16:rowId xmlns:a16="http://schemas.microsoft.com/office/drawing/2014/main" val="2890862447"/>
                  </a:ext>
                </a:extLst>
              </a:tr>
              <a:tr h="385492">
                <a:tc>
                  <a:txBody>
                    <a:bodyPr/>
                    <a:lstStyle/>
                    <a:p>
                      <a:pPr algn="ctr"/>
                      <a:r>
                        <a:rPr lang="en-AU" sz="1350" b="1" dirty="0">
                          <a:solidFill>
                            <a:schemeClr val="tx1"/>
                          </a:solidFill>
                          <a:latin typeface="+mn-lt"/>
                        </a:rPr>
                        <a:t>Miss Sharon</a:t>
                      </a:r>
                    </a:p>
                  </a:txBody>
                  <a:tcPr/>
                </a:tc>
                <a:tc>
                  <a:txBody>
                    <a:bodyPr/>
                    <a:lstStyle/>
                    <a:p>
                      <a:pPr rtl="0" fontAlgn="b"/>
                      <a:r>
                        <a:rPr lang="en-AU" sz="1400" dirty="0" err="1">
                          <a:effectLst/>
                        </a:rPr>
                        <a:t>Lavania</a:t>
                      </a:r>
                      <a:endParaRPr lang="en-AU" sz="1400" dirty="0">
                        <a:effectLst/>
                      </a:endParaRPr>
                    </a:p>
                  </a:txBody>
                  <a:tcPr marL="28575" marR="28575" marT="19050" marB="19050" anchor="b"/>
                </a:tc>
                <a:tc>
                  <a:txBody>
                    <a:bodyPr/>
                    <a:lstStyle/>
                    <a:p>
                      <a:pPr rtl="0" fontAlgn="b"/>
                      <a:r>
                        <a:rPr lang="en-AU" sz="1400" dirty="0" err="1">
                          <a:effectLst/>
                          <a:latin typeface="+mn-lt"/>
                        </a:rPr>
                        <a:t>Lydya</a:t>
                      </a:r>
                      <a:endParaRPr lang="en-AU" sz="1400" dirty="0">
                        <a:effectLst/>
                        <a:latin typeface="+mn-lt"/>
                      </a:endParaRPr>
                    </a:p>
                  </a:txBody>
                  <a:tcPr marL="28575" marR="28575" marT="19050" marB="19050" anchor="b"/>
                </a:tc>
                <a:extLst>
                  <a:ext uri="{0D108BD9-81ED-4DB2-BD59-A6C34878D82A}">
                    <a16:rowId xmlns:a16="http://schemas.microsoft.com/office/drawing/2014/main" val="1696004257"/>
                  </a:ext>
                </a:extLst>
              </a:tr>
              <a:tr h="385492">
                <a:tc>
                  <a:txBody>
                    <a:bodyPr/>
                    <a:lstStyle/>
                    <a:p>
                      <a:pPr algn="ctr"/>
                      <a:r>
                        <a:rPr lang="en-AU" sz="1350" b="1" dirty="0">
                          <a:solidFill>
                            <a:schemeClr val="tx1"/>
                          </a:solidFill>
                          <a:latin typeface="+mn-lt"/>
                        </a:rPr>
                        <a:t>Miss Katie</a:t>
                      </a:r>
                    </a:p>
                  </a:txBody>
                  <a:tcPr/>
                </a:tc>
                <a:tc>
                  <a:txBody>
                    <a:bodyPr/>
                    <a:lstStyle/>
                    <a:p>
                      <a:pPr rtl="0" fontAlgn="b"/>
                      <a:r>
                        <a:rPr lang="en-AU" sz="1400" dirty="0" err="1">
                          <a:effectLst/>
                        </a:rPr>
                        <a:t>Georgiao</a:t>
                      </a:r>
                      <a:endParaRPr lang="en-AU" sz="1400" dirty="0">
                        <a:effectLst/>
                      </a:endParaRPr>
                    </a:p>
                  </a:txBody>
                  <a:tcPr marL="28575" marR="28575" marT="19050" marB="19050" anchor="b"/>
                </a:tc>
                <a:tc>
                  <a:txBody>
                    <a:bodyPr/>
                    <a:lstStyle/>
                    <a:p>
                      <a:pPr rtl="0" fontAlgn="b"/>
                      <a:r>
                        <a:rPr lang="en-AU" sz="1400" dirty="0" err="1">
                          <a:effectLst/>
                          <a:latin typeface="+mn-lt"/>
                        </a:rPr>
                        <a:t>Souhl</a:t>
                      </a:r>
                      <a:endParaRPr lang="en-AU" sz="1400" dirty="0">
                        <a:effectLst/>
                        <a:latin typeface="+mn-lt"/>
                      </a:endParaRPr>
                    </a:p>
                  </a:txBody>
                  <a:tcPr marL="28575" marR="28575" marT="19050" marB="19050" anchor="b"/>
                </a:tc>
                <a:extLst>
                  <a:ext uri="{0D108BD9-81ED-4DB2-BD59-A6C34878D82A}">
                    <a16:rowId xmlns:a16="http://schemas.microsoft.com/office/drawing/2014/main" val="2657796366"/>
                  </a:ext>
                </a:extLst>
              </a:tr>
              <a:tr h="35647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b="1" dirty="0">
                          <a:solidFill>
                            <a:schemeClr val="tx1"/>
                          </a:solidFill>
                          <a:latin typeface="Arial Rounded MT Bold" panose="020F0704030504030204" pitchFamily="34" charset="0"/>
                        </a:rPr>
                        <a:t>Let your</a:t>
                      </a:r>
                      <a:r>
                        <a:rPr lang="en-AU" sz="1400" b="1" baseline="0" dirty="0">
                          <a:solidFill>
                            <a:schemeClr val="tx1"/>
                          </a:solidFill>
                          <a:latin typeface="Arial Rounded MT Bold" panose="020F0704030504030204" pitchFamily="34" charset="0"/>
                        </a:rPr>
                        <a:t> light shine award:</a:t>
                      </a:r>
                    </a:p>
                  </a:txBody>
                  <a:tcPr/>
                </a:tc>
                <a:tc gridSpan="2">
                  <a:txBody>
                    <a:bodyPr/>
                    <a:lstStyle/>
                    <a:p>
                      <a:pPr algn="ctr" rtl="0" fontAlgn="b"/>
                      <a:r>
                        <a:rPr lang="en-AU" sz="1400" dirty="0" err="1">
                          <a:effectLst/>
                        </a:rPr>
                        <a:t>Eshaya</a:t>
                      </a:r>
                      <a:r>
                        <a:rPr lang="en-AU" sz="1400" dirty="0">
                          <a:effectLst/>
                        </a:rPr>
                        <a:t>, Jaycob, </a:t>
                      </a:r>
                      <a:r>
                        <a:rPr lang="en-AU" sz="1400" dirty="0" err="1">
                          <a:effectLst/>
                        </a:rPr>
                        <a:t>Kadeli</a:t>
                      </a:r>
                      <a:r>
                        <a:rPr lang="en-AU" sz="1400" dirty="0">
                          <a:effectLst/>
                        </a:rPr>
                        <a:t>, Victor</a:t>
                      </a:r>
                    </a:p>
                  </a:txBody>
                  <a:tcPr marL="28575" marR="28575" marT="19050" marB="19050" anchor="b"/>
                </a:tc>
                <a:tc hMerge="1">
                  <a:txBody>
                    <a:bodyPr/>
                    <a:lstStyle/>
                    <a:p>
                      <a:pPr rtl="0" fontAlgn="b"/>
                      <a:endParaRPr lang="en-AU" b="0" dirty="0">
                        <a:effectLst/>
                        <a:latin typeface="Arial Rounded MT Bold" panose="020F0704030504030204" pitchFamily="34" charset="0"/>
                      </a:endParaRPr>
                    </a:p>
                  </a:txBody>
                  <a:tcPr marL="28575" marR="28575" marT="19050" marB="19050" anchor="b"/>
                </a:tc>
                <a:extLst>
                  <a:ext uri="{0D108BD9-81ED-4DB2-BD59-A6C34878D82A}">
                    <a16:rowId xmlns:a16="http://schemas.microsoft.com/office/drawing/2014/main" val="1833666811"/>
                  </a:ext>
                </a:extLst>
              </a:tr>
            </a:tbl>
          </a:graphicData>
        </a:graphic>
      </p:graphicFrame>
    </p:spTree>
    <p:extLst>
      <p:ext uri="{BB962C8B-B14F-4D97-AF65-F5344CB8AC3E}">
        <p14:creationId xmlns:p14="http://schemas.microsoft.com/office/powerpoint/2010/main" val="28213137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11259</TotalTime>
  <Words>603</Words>
  <Application>Microsoft Office PowerPoint</Application>
  <PresentationFormat>Letter Paper (8.5x11 in)</PresentationFormat>
  <Paragraphs>110</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Calibri</vt:lpstr>
      <vt:lpstr>Arial</vt:lpstr>
      <vt:lpstr>Pompiere </vt:lpstr>
      <vt:lpstr>Arial Rounded MT Bold</vt:lpstr>
      <vt:lpstr>Roboto</vt:lpstr>
      <vt:lpstr>Calibri Light</vt:lpstr>
      <vt:lpstr>Office Theme</vt:lpstr>
      <vt:lpstr>PowerPoint Presentation</vt:lpstr>
      <vt:lpstr>Important dates (more dates to follow)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Gonzalez</dc:creator>
  <cp:lastModifiedBy>Alison Bretag</cp:lastModifiedBy>
  <cp:revision>102</cp:revision>
  <cp:lastPrinted>2023-02-02T21:20:08Z</cp:lastPrinted>
  <dcterms:created xsi:type="dcterms:W3CDTF">2014-11-15T02:21:14Z</dcterms:created>
  <dcterms:modified xsi:type="dcterms:W3CDTF">2023-02-21T05:12:25Z</dcterms:modified>
</cp:coreProperties>
</file>